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199" r:id="rId5"/>
    <p:sldId id="745" r:id="rId6"/>
    <p:sldId id="2170" r:id="rId7"/>
    <p:sldId id="2165" r:id="rId8"/>
    <p:sldId id="2176" r:id="rId9"/>
    <p:sldId id="2183" r:id="rId10"/>
    <p:sldId id="2184" r:id="rId11"/>
    <p:sldId id="2186" r:id="rId12"/>
    <p:sldId id="2185" r:id="rId13"/>
    <p:sldId id="2193" r:id="rId14"/>
    <p:sldId id="2187" r:id="rId15"/>
    <p:sldId id="2188" r:id="rId16"/>
    <p:sldId id="279" r:id="rId17"/>
    <p:sldId id="276" r:id="rId18"/>
    <p:sldId id="2192" r:id="rId19"/>
    <p:sldId id="2189" r:id="rId20"/>
    <p:sldId id="2195" r:id="rId21"/>
    <p:sldId id="2177" r:id="rId22"/>
    <p:sldId id="2180" r:id="rId23"/>
    <p:sldId id="2179" r:id="rId24"/>
    <p:sldId id="2182" r:id="rId25"/>
    <p:sldId id="2197" r:id="rId26"/>
    <p:sldId id="21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C87509-0D72-CA88-F7D9-265C9AE235F4}" name="Labus, Stephanie" initials="LS" userId="S::AD68962@ad.wellpoint.com::4d97f4e7-d814-4e96-b78e-79ef76bcaf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949" autoAdjust="0"/>
  </p:normalViewPr>
  <p:slideViewPr>
    <p:cSldViewPr snapToGrid="0" showGuides="1">
      <p:cViewPr varScale="1">
        <p:scale>
          <a:sx n="106" d="100"/>
          <a:sy n="106" d="100"/>
        </p:scale>
        <p:origin x="732" y="102"/>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2196"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1BBE4-248C-4F79-AB7C-99D7553D389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95FA4AF-5BE3-42B6-A7B9-D31E55C7244C}">
      <dgm:prSet phldrT="[Text]" custT="1"/>
      <dgm:spPr/>
      <dgm:t>
        <a:bodyPr/>
        <a:lstStyle/>
        <a:p>
          <a:pPr>
            <a:lnSpc>
              <a:spcPct val="100000"/>
            </a:lnSpc>
          </a:pPr>
          <a:r>
            <a:rPr lang="en-US" sz="1800" dirty="0">
              <a:solidFill>
                <a:schemeClr val="bg2"/>
              </a:solidFill>
            </a:rPr>
            <a:t>Dedicated Provider Education/Outreach Representative </a:t>
          </a:r>
        </a:p>
      </dgm:t>
    </dgm:pt>
    <dgm:pt modelId="{A04EF9EA-FA0E-4D92-93CF-EF4721D23EED}" type="parTrans" cxnId="{D28EB1E7-DAB1-496C-902B-7C0CB04E00D7}">
      <dgm:prSet/>
      <dgm:spPr/>
      <dgm:t>
        <a:bodyPr/>
        <a:lstStyle/>
        <a:p>
          <a:endParaRPr lang="en-US" sz="1800"/>
        </a:p>
      </dgm:t>
    </dgm:pt>
    <dgm:pt modelId="{D2E2FDB8-365D-4250-BF30-AE6CC238EBD2}" type="sibTrans" cxnId="{D28EB1E7-DAB1-496C-902B-7C0CB04E00D7}">
      <dgm:prSet/>
      <dgm:spPr/>
      <dgm:t>
        <a:bodyPr/>
        <a:lstStyle/>
        <a:p>
          <a:endParaRPr lang="en-US" sz="1800"/>
        </a:p>
      </dgm:t>
    </dgm:pt>
    <dgm:pt modelId="{61C36191-4FC4-4473-982F-BD89E32552A5}">
      <dgm:prSet phldrT="[Text]" custT="1"/>
      <dgm:spPr/>
      <dgm:t>
        <a:bodyPr/>
        <a:lstStyle/>
        <a:p>
          <a:pPr>
            <a:lnSpc>
              <a:spcPct val="100000"/>
            </a:lnSpc>
          </a:pPr>
          <a:r>
            <a:rPr lang="en-US" sz="1800" dirty="0"/>
            <a:t>Provider Engagement &amp; Training </a:t>
          </a:r>
        </a:p>
      </dgm:t>
    </dgm:pt>
    <dgm:pt modelId="{7A8AEC63-577A-4538-B269-8316B0585262}" type="parTrans" cxnId="{BD201600-436B-4448-9AA8-999ED2358DB5}">
      <dgm:prSet/>
      <dgm:spPr/>
      <dgm:t>
        <a:bodyPr/>
        <a:lstStyle/>
        <a:p>
          <a:endParaRPr lang="en-US" sz="1800"/>
        </a:p>
      </dgm:t>
    </dgm:pt>
    <dgm:pt modelId="{16A9D81D-F6C2-475D-B79A-2081D4DC8017}" type="sibTrans" cxnId="{BD201600-436B-4448-9AA8-999ED2358DB5}">
      <dgm:prSet/>
      <dgm:spPr/>
      <dgm:t>
        <a:bodyPr/>
        <a:lstStyle/>
        <a:p>
          <a:endParaRPr lang="en-US" sz="1800"/>
        </a:p>
      </dgm:t>
    </dgm:pt>
    <dgm:pt modelId="{8311A21D-43CE-4E83-A474-4C15507793E9}">
      <dgm:prSet phldrT="[Text]" custT="1"/>
      <dgm:spPr/>
      <dgm:t>
        <a:bodyPr/>
        <a:lstStyle/>
        <a:p>
          <a:pPr>
            <a:lnSpc>
              <a:spcPct val="100000"/>
            </a:lnSpc>
          </a:pPr>
          <a:r>
            <a:rPr lang="en-US" sz="1800" dirty="0"/>
            <a:t>Provider Website &amp; Self-service Tools</a:t>
          </a:r>
        </a:p>
      </dgm:t>
    </dgm:pt>
    <dgm:pt modelId="{BC963D12-169C-41D6-B6E4-EFC4989830E7}" type="parTrans" cxnId="{E290D14F-317C-4977-A610-64B9C7508863}">
      <dgm:prSet/>
      <dgm:spPr/>
      <dgm:t>
        <a:bodyPr/>
        <a:lstStyle/>
        <a:p>
          <a:endParaRPr lang="en-US" sz="1800"/>
        </a:p>
      </dgm:t>
    </dgm:pt>
    <dgm:pt modelId="{E1120B6E-8659-4E86-9CFC-3CEA11E1CC55}" type="sibTrans" cxnId="{E290D14F-317C-4977-A610-64B9C7508863}">
      <dgm:prSet/>
      <dgm:spPr/>
      <dgm:t>
        <a:bodyPr/>
        <a:lstStyle/>
        <a:p>
          <a:endParaRPr lang="en-US" sz="1800"/>
        </a:p>
      </dgm:t>
    </dgm:pt>
    <dgm:pt modelId="{5BCA25AD-FF1E-40BB-AB3C-18EA3CE2B782}">
      <dgm:prSet phldrT="[Text]" custT="1"/>
      <dgm:spPr/>
      <dgm:t>
        <a:bodyPr/>
        <a:lstStyle/>
        <a:p>
          <a:pPr>
            <a:lnSpc>
              <a:spcPct val="100000"/>
            </a:lnSpc>
          </a:pPr>
          <a:r>
            <a:rPr lang="en-US" sz="1800" dirty="0"/>
            <a:t>Continued Provider Support and Education</a:t>
          </a:r>
        </a:p>
      </dgm:t>
    </dgm:pt>
    <dgm:pt modelId="{C474A819-8EA5-4ED9-A18B-36CE93406083}" type="parTrans" cxnId="{F84EAAA3-54D0-4A64-B1E2-0BE0C4185D4C}">
      <dgm:prSet/>
      <dgm:spPr/>
      <dgm:t>
        <a:bodyPr/>
        <a:lstStyle/>
        <a:p>
          <a:endParaRPr lang="en-US" sz="1800"/>
        </a:p>
      </dgm:t>
    </dgm:pt>
    <dgm:pt modelId="{1C1524BC-0F4C-4D54-92E6-DE5339E4D7EB}" type="sibTrans" cxnId="{F84EAAA3-54D0-4A64-B1E2-0BE0C4185D4C}">
      <dgm:prSet/>
      <dgm:spPr/>
      <dgm:t>
        <a:bodyPr/>
        <a:lstStyle/>
        <a:p>
          <a:endParaRPr lang="en-US" sz="1800"/>
        </a:p>
      </dgm:t>
    </dgm:pt>
    <dgm:pt modelId="{327B18B1-2EE5-44D6-B6C3-7F20A5FF23BC}" type="pres">
      <dgm:prSet presAssocID="{27D1BBE4-248C-4F79-AB7C-99D7553D3892}" presName="root" presStyleCnt="0">
        <dgm:presLayoutVars>
          <dgm:dir/>
          <dgm:resizeHandles val="exact"/>
        </dgm:presLayoutVars>
      </dgm:prSet>
      <dgm:spPr/>
    </dgm:pt>
    <dgm:pt modelId="{73E5FB17-6F93-46B6-8C91-AF041D20FC51}" type="pres">
      <dgm:prSet presAssocID="{895FA4AF-5BE3-42B6-A7B9-D31E55C7244C}" presName="compNode" presStyleCnt="0"/>
      <dgm:spPr/>
    </dgm:pt>
    <dgm:pt modelId="{D95E8235-DF3C-4291-A9CB-988117AD8434}" type="pres">
      <dgm:prSet presAssocID="{895FA4AF-5BE3-42B6-A7B9-D31E55C7244C}" presName="bgRect" presStyleLbl="bgShp" presStyleIdx="0" presStyleCnt="4" custLinFactNeighborX="83381" custLinFactNeighborY="-50197"/>
      <dgm:spPr>
        <a:solidFill>
          <a:schemeClr val="tx2">
            <a:lumMod val="75000"/>
            <a:lumOff val="25000"/>
          </a:schemeClr>
        </a:solidFill>
      </dgm:spPr>
    </dgm:pt>
    <dgm:pt modelId="{95B10445-BD15-46A9-92A0-505F4B672DFF}" type="pres">
      <dgm:prSet presAssocID="{895FA4AF-5BE3-42B6-A7B9-D31E55C7244C}" presName="iconRect" presStyleLbl="node1" presStyleIdx="0" presStyleCnt="4" custLinFactNeighborX="-18976" custLinFactNeighborY="2474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ocket"/>
        </a:ext>
      </dgm:extLst>
    </dgm:pt>
    <dgm:pt modelId="{8BCDCBE7-39B3-4447-BE9C-1D962EA22ACB}" type="pres">
      <dgm:prSet presAssocID="{895FA4AF-5BE3-42B6-A7B9-D31E55C7244C}" presName="spaceRect" presStyleCnt="0"/>
      <dgm:spPr/>
    </dgm:pt>
    <dgm:pt modelId="{BEA33E5D-7238-4002-A48C-2C782F2F7B47}" type="pres">
      <dgm:prSet presAssocID="{895FA4AF-5BE3-42B6-A7B9-D31E55C7244C}" presName="parTx" presStyleLbl="revTx" presStyleIdx="0" presStyleCnt="4" custScaleX="117339">
        <dgm:presLayoutVars>
          <dgm:chMax val="0"/>
          <dgm:chPref val="0"/>
        </dgm:presLayoutVars>
      </dgm:prSet>
      <dgm:spPr/>
    </dgm:pt>
    <dgm:pt modelId="{07501575-6C05-48D7-A445-94D4D8F0DF7F}" type="pres">
      <dgm:prSet presAssocID="{D2E2FDB8-365D-4250-BF30-AE6CC238EBD2}" presName="sibTrans" presStyleCnt="0"/>
      <dgm:spPr/>
    </dgm:pt>
    <dgm:pt modelId="{7DC4030B-8A67-4F64-A74B-E9DB842C8631}" type="pres">
      <dgm:prSet presAssocID="{61C36191-4FC4-4473-982F-BD89E32552A5}" presName="compNode" presStyleCnt="0"/>
      <dgm:spPr/>
    </dgm:pt>
    <dgm:pt modelId="{FBF1037A-654A-4842-A57F-23126374E6F5}" type="pres">
      <dgm:prSet presAssocID="{61C36191-4FC4-4473-982F-BD89E32552A5}" presName="bgRect" presStyleLbl="bgShp" presStyleIdx="1" presStyleCnt="4"/>
      <dgm:spPr/>
    </dgm:pt>
    <dgm:pt modelId="{9A408D36-E1DD-4DA6-91D1-3BC9D0C1FDD6}" type="pres">
      <dgm:prSet presAssocID="{61C36191-4FC4-4473-982F-BD89E32552A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a:ext>
      </dgm:extLst>
    </dgm:pt>
    <dgm:pt modelId="{EF5F13E0-614C-405B-AFE1-A2AD93AB8448}" type="pres">
      <dgm:prSet presAssocID="{61C36191-4FC4-4473-982F-BD89E32552A5}" presName="spaceRect" presStyleCnt="0"/>
      <dgm:spPr/>
    </dgm:pt>
    <dgm:pt modelId="{3F0DA985-E5C5-4DD8-BD39-F6559017D152}" type="pres">
      <dgm:prSet presAssocID="{61C36191-4FC4-4473-982F-BD89E32552A5}" presName="parTx" presStyleLbl="revTx" presStyleIdx="1" presStyleCnt="4">
        <dgm:presLayoutVars>
          <dgm:chMax val="0"/>
          <dgm:chPref val="0"/>
        </dgm:presLayoutVars>
      </dgm:prSet>
      <dgm:spPr/>
    </dgm:pt>
    <dgm:pt modelId="{6B29208C-B4B0-4EB0-921F-7E14F4626AB0}" type="pres">
      <dgm:prSet presAssocID="{16A9D81D-F6C2-475D-B79A-2081D4DC8017}" presName="sibTrans" presStyleCnt="0"/>
      <dgm:spPr/>
    </dgm:pt>
    <dgm:pt modelId="{1D5F09C7-09BB-4C12-B81C-6A4A6C079CE4}" type="pres">
      <dgm:prSet presAssocID="{8311A21D-43CE-4E83-A474-4C15507793E9}" presName="compNode" presStyleCnt="0"/>
      <dgm:spPr/>
    </dgm:pt>
    <dgm:pt modelId="{20B13A5C-C04D-4A57-A45C-B710E7768D90}" type="pres">
      <dgm:prSet presAssocID="{8311A21D-43CE-4E83-A474-4C15507793E9}" presName="bgRect" presStyleLbl="bgShp" presStyleIdx="2" presStyleCnt="4"/>
      <dgm:spPr/>
    </dgm:pt>
    <dgm:pt modelId="{386CEA0E-FB5F-40F0-8D36-CEAA7E116662}" type="pres">
      <dgm:prSet presAssocID="{8311A21D-43CE-4E83-A474-4C15507793E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96AF5E0F-F5A7-48D5-8A8F-8CDED0B1F632}" type="pres">
      <dgm:prSet presAssocID="{8311A21D-43CE-4E83-A474-4C15507793E9}" presName="spaceRect" presStyleCnt="0"/>
      <dgm:spPr/>
    </dgm:pt>
    <dgm:pt modelId="{DF9713C2-F157-4CB6-AFA4-F5486CCBF0A2}" type="pres">
      <dgm:prSet presAssocID="{8311A21D-43CE-4E83-A474-4C15507793E9}" presName="parTx" presStyleLbl="revTx" presStyleIdx="2" presStyleCnt="4" custScaleX="106019">
        <dgm:presLayoutVars>
          <dgm:chMax val="0"/>
          <dgm:chPref val="0"/>
        </dgm:presLayoutVars>
      </dgm:prSet>
      <dgm:spPr/>
    </dgm:pt>
    <dgm:pt modelId="{F470A569-A3C0-41A6-B23B-C07659737034}" type="pres">
      <dgm:prSet presAssocID="{E1120B6E-8659-4E86-9CFC-3CEA11E1CC55}" presName="sibTrans" presStyleCnt="0"/>
      <dgm:spPr/>
    </dgm:pt>
    <dgm:pt modelId="{FAC75A1C-4206-47DD-BC47-5DAB4AB7D16F}" type="pres">
      <dgm:prSet presAssocID="{5BCA25AD-FF1E-40BB-AB3C-18EA3CE2B782}" presName="compNode" presStyleCnt="0"/>
      <dgm:spPr/>
    </dgm:pt>
    <dgm:pt modelId="{14E012F8-0BDC-492D-A3F4-8A84ACA29905}" type="pres">
      <dgm:prSet presAssocID="{5BCA25AD-FF1E-40BB-AB3C-18EA3CE2B782}" presName="bgRect" presStyleLbl="bgShp" presStyleIdx="3" presStyleCnt="4"/>
      <dgm:spPr/>
    </dgm:pt>
    <dgm:pt modelId="{AF9858F7-24A0-4FF6-A456-C1D793621470}" type="pres">
      <dgm:prSet presAssocID="{5BCA25AD-FF1E-40BB-AB3C-18EA3CE2B782}" presName="iconRect" presStyleLbl="node1" presStyleIdx="3" presStyleCnt="4" custLinFactNeighborX="-11170" custLinFactNeighborY="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6C76FB58-C2A1-4406-A8E0-DBA247D930C1}" type="pres">
      <dgm:prSet presAssocID="{5BCA25AD-FF1E-40BB-AB3C-18EA3CE2B782}" presName="spaceRect" presStyleCnt="0"/>
      <dgm:spPr/>
    </dgm:pt>
    <dgm:pt modelId="{5A189842-E496-4D88-B1C4-E7AFC413FED5}" type="pres">
      <dgm:prSet presAssocID="{5BCA25AD-FF1E-40BB-AB3C-18EA3CE2B782}" presName="parTx" presStyleLbl="revTx" presStyleIdx="3" presStyleCnt="4" custScaleX="98639">
        <dgm:presLayoutVars>
          <dgm:chMax val="0"/>
          <dgm:chPref val="0"/>
        </dgm:presLayoutVars>
      </dgm:prSet>
      <dgm:spPr/>
    </dgm:pt>
  </dgm:ptLst>
  <dgm:cxnLst>
    <dgm:cxn modelId="{BD201600-436B-4448-9AA8-999ED2358DB5}" srcId="{27D1BBE4-248C-4F79-AB7C-99D7553D3892}" destId="{61C36191-4FC4-4473-982F-BD89E32552A5}" srcOrd="1" destOrd="0" parTransId="{7A8AEC63-577A-4538-B269-8316B0585262}" sibTransId="{16A9D81D-F6C2-475D-B79A-2081D4DC8017}"/>
    <dgm:cxn modelId="{1CAD9941-A6BA-427D-8A51-CB947A4AA80F}" type="presOf" srcId="{5BCA25AD-FF1E-40BB-AB3C-18EA3CE2B782}" destId="{5A189842-E496-4D88-B1C4-E7AFC413FED5}" srcOrd="0" destOrd="0" presId="urn:microsoft.com/office/officeart/2018/2/layout/IconVerticalSolidList"/>
    <dgm:cxn modelId="{6A416E45-27B0-4D9A-B9E4-780091239B51}" type="presOf" srcId="{8311A21D-43CE-4E83-A474-4C15507793E9}" destId="{DF9713C2-F157-4CB6-AFA4-F5486CCBF0A2}" srcOrd="0" destOrd="0" presId="urn:microsoft.com/office/officeart/2018/2/layout/IconVerticalSolidList"/>
    <dgm:cxn modelId="{E290D14F-317C-4977-A610-64B9C7508863}" srcId="{27D1BBE4-248C-4F79-AB7C-99D7553D3892}" destId="{8311A21D-43CE-4E83-A474-4C15507793E9}" srcOrd="2" destOrd="0" parTransId="{BC963D12-169C-41D6-B6E4-EFC4989830E7}" sibTransId="{E1120B6E-8659-4E86-9CFC-3CEA11E1CC55}"/>
    <dgm:cxn modelId="{F84EAAA3-54D0-4A64-B1E2-0BE0C4185D4C}" srcId="{27D1BBE4-248C-4F79-AB7C-99D7553D3892}" destId="{5BCA25AD-FF1E-40BB-AB3C-18EA3CE2B782}" srcOrd="3" destOrd="0" parTransId="{C474A819-8EA5-4ED9-A18B-36CE93406083}" sibTransId="{1C1524BC-0F4C-4D54-92E6-DE5339E4D7EB}"/>
    <dgm:cxn modelId="{EB7357A9-349C-4BA6-857C-8C4111505320}" type="presOf" srcId="{27D1BBE4-248C-4F79-AB7C-99D7553D3892}" destId="{327B18B1-2EE5-44D6-B6C3-7F20A5FF23BC}" srcOrd="0" destOrd="0" presId="urn:microsoft.com/office/officeart/2018/2/layout/IconVerticalSolidList"/>
    <dgm:cxn modelId="{B846BAE6-9C29-4FBE-BA16-6059BE1E3F4B}" type="presOf" srcId="{61C36191-4FC4-4473-982F-BD89E32552A5}" destId="{3F0DA985-E5C5-4DD8-BD39-F6559017D152}" srcOrd="0" destOrd="0" presId="urn:microsoft.com/office/officeart/2018/2/layout/IconVerticalSolidList"/>
    <dgm:cxn modelId="{D28EB1E7-DAB1-496C-902B-7C0CB04E00D7}" srcId="{27D1BBE4-248C-4F79-AB7C-99D7553D3892}" destId="{895FA4AF-5BE3-42B6-A7B9-D31E55C7244C}" srcOrd="0" destOrd="0" parTransId="{A04EF9EA-FA0E-4D92-93CF-EF4721D23EED}" sibTransId="{D2E2FDB8-365D-4250-BF30-AE6CC238EBD2}"/>
    <dgm:cxn modelId="{2CF6B3F4-1FF0-4037-A1FD-6B29CD7DDE5E}" type="presOf" srcId="{895FA4AF-5BE3-42B6-A7B9-D31E55C7244C}" destId="{BEA33E5D-7238-4002-A48C-2C782F2F7B47}" srcOrd="0" destOrd="0" presId="urn:microsoft.com/office/officeart/2018/2/layout/IconVerticalSolidList"/>
    <dgm:cxn modelId="{AB28F968-D716-49CC-87AB-31E26D28237F}" type="presParOf" srcId="{327B18B1-2EE5-44D6-B6C3-7F20A5FF23BC}" destId="{73E5FB17-6F93-46B6-8C91-AF041D20FC51}" srcOrd="0" destOrd="0" presId="urn:microsoft.com/office/officeart/2018/2/layout/IconVerticalSolidList"/>
    <dgm:cxn modelId="{499A7DD8-A6C9-40D1-8AD1-113DD2E70AAB}" type="presParOf" srcId="{73E5FB17-6F93-46B6-8C91-AF041D20FC51}" destId="{D95E8235-DF3C-4291-A9CB-988117AD8434}" srcOrd="0" destOrd="0" presId="urn:microsoft.com/office/officeart/2018/2/layout/IconVerticalSolidList"/>
    <dgm:cxn modelId="{4251E3A3-7471-4B83-8810-433F89EB7D78}" type="presParOf" srcId="{73E5FB17-6F93-46B6-8C91-AF041D20FC51}" destId="{95B10445-BD15-46A9-92A0-505F4B672DFF}" srcOrd="1" destOrd="0" presId="urn:microsoft.com/office/officeart/2018/2/layout/IconVerticalSolidList"/>
    <dgm:cxn modelId="{6BDD1127-3A28-4933-B5D9-D31AE28FE10E}" type="presParOf" srcId="{73E5FB17-6F93-46B6-8C91-AF041D20FC51}" destId="{8BCDCBE7-39B3-4447-BE9C-1D962EA22ACB}" srcOrd="2" destOrd="0" presId="urn:microsoft.com/office/officeart/2018/2/layout/IconVerticalSolidList"/>
    <dgm:cxn modelId="{54313AF5-FBD2-4C39-AEEC-C2EE7D9DEEFD}" type="presParOf" srcId="{73E5FB17-6F93-46B6-8C91-AF041D20FC51}" destId="{BEA33E5D-7238-4002-A48C-2C782F2F7B47}" srcOrd="3" destOrd="0" presId="urn:microsoft.com/office/officeart/2018/2/layout/IconVerticalSolidList"/>
    <dgm:cxn modelId="{0D026780-C1C7-4520-A8AE-C408983E0D2F}" type="presParOf" srcId="{327B18B1-2EE5-44D6-B6C3-7F20A5FF23BC}" destId="{07501575-6C05-48D7-A445-94D4D8F0DF7F}" srcOrd="1" destOrd="0" presId="urn:microsoft.com/office/officeart/2018/2/layout/IconVerticalSolidList"/>
    <dgm:cxn modelId="{6983BCBF-965D-4842-A09C-3F732CBE45ED}" type="presParOf" srcId="{327B18B1-2EE5-44D6-B6C3-7F20A5FF23BC}" destId="{7DC4030B-8A67-4F64-A74B-E9DB842C8631}" srcOrd="2" destOrd="0" presId="urn:microsoft.com/office/officeart/2018/2/layout/IconVerticalSolidList"/>
    <dgm:cxn modelId="{ED5AE821-7032-4036-91B1-FE28C41B4990}" type="presParOf" srcId="{7DC4030B-8A67-4F64-A74B-E9DB842C8631}" destId="{FBF1037A-654A-4842-A57F-23126374E6F5}" srcOrd="0" destOrd="0" presId="urn:microsoft.com/office/officeart/2018/2/layout/IconVerticalSolidList"/>
    <dgm:cxn modelId="{0A7D3DB1-D26D-4EC1-B753-2C472DFDE630}" type="presParOf" srcId="{7DC4030B-8A67-4F64-A74B-E9DB842C8631}" destId="{9A408D36-E1DD-4DA6-91D1-3BC9D0C1FDD6}" srcOrd="1" destOrd="0" presId="urn:microsoft.com/office/officeart/2018/2/layout/IconVerticalSolidList"/>
    <dgm:cxn modelId="{E095E6A9-7DC1-41B3-B739-10EB4667B760}" type="presParOf" srcId="{7DC4030B-8A67-4F64-A74B-E9DB842C8631}" destId="{EF5F13E0-614C-405B-AFE1-A2AD93AB8448}" srcOrd="2" destOrd="0" presId="urn:microsoft.com/office/officeart/2018/2/layout/IconVerticalSolidList"/>
    <dgm:cxn modelId="{D7E73EBC-C7FE-4962-B006-EE38505F3D6E}" type="presParOf" srcId="{7DC4030B-8A67-4F64-A74B-E9DB842C8631}" destId="{3F0DA985-E5C5-4DD8-BD39-F6559017D152}" srcOrd="3" destOrd="0" presId="urn:microsoft.com/office/officeart/2018/2/layout/IconVerticalSolidList"/>
    <dgm:cxn modelId="{BDDAA1BD-5A35-4174-A0A3-1341D612D2A5}" type="presParOf" srcId="{327B18B1-2EE5-44D6-B6C3-7F20A5FF23BC}" destId="{6B29208C-B4B0-4EB0-921F-7E14F4626AB0}" srcOrd="3" destOrd="0" presId="urn:microsoft.com/office/officeart/2018/2/layout/IconVerticalSolidList"/>
    <dgm:cxn modelId="{1F3F6BFB-5FDC-4995-97C4-F97AEFE514E1}" type="presParOf" srcId="{327B18B1-2EE5-44D6-B6C3-7F20A5FF23BC}" destId="{1D5F09C7-09BB-4C12-B81C-6A4A6C079CE4}" srcOrd="4" destOrd="0" presId="urn:microsoft.com/office/officeart/2018/2/layout/IconVerticalSolidList"/>
    <dgm:cxn modelId="{563815F3-36B6-4FEF-8EA5-E5A3889A8DCC}" type="presParOf" srcId="{1D5F09C7-09BB-4C12-B81C-6A4A6C079CE4}" destId="{20B13A5C-C04D-4A57-A45C-B710E7768D90}" srcOrd="0" destOrd="0" presId="urn:microsoft.com/office/officeart/2018/2/layout/IconVerticalSolidList"/>
    <dgm:cxn modelId="{7311CD54-B2F5-4DFE-A95D-47EA1552D8A2}" type="presParOf" srcId="{1D5F09C7-09BB-4C12-B81C-6A4A6C079CE4}" destId="{386CEA0E-FB5F-40F0-8D36-CEAA7E116662}" srcOrd="1" destOrd="0" presId="urn:microsoft.com/office/officeart/2018/2/layout/IconVerticalSolidList"/>
    <dgm:cxn modelId="{4163FC40-2589-470A-83C6-28295DEB0FE4}" type="presParOf" srcId="{1D5F09C7-09BB-4C12-B81C-6A4A6C079CE4}" destId="{96AF5E0F-F5A7-48D5-8A8F-8CDED0B1F632}" srcOrd="2" destOrd="0" presId="urn:microsoft.com/office/officeart/2018/2/layout/IconVerticalSolidList"/>
    <dgm:cxn modelId="{684A238D-F609-4CB4-BE6B-47763802807E}" type="presParOf" srcId="{1D5F09C7-09BB-4C12-B81C-6A4A6C079CE4}" destId="{DF9713C2-F157-4CB6-AFA4-F5486CCBF0A2}" srcOrd="3" destOrd="0" presId="urn:microsoft.com/office/officeart/2018/2/layout/IconVerticalSolidList"/>
    <dgm:cxn modelId="{4E12473C-663F-4D49-9A1D-520CD00398D7}" type="presParOf" srcId="{327B18B1-2EE5-44D6-B6C3-7F20A5FF23BC}" destId="{F470A569-A3C0-41A6-B23B-C07659737034}" srcOrd="5" destOrd="0" presId="urn:microsoft.com/office/officeart/2018/2/layout/IconVerticalSolidList"/>
    <dgm:cxn modelId="{FC471663-5107-4762-9AA8-56D40FE1AA59}" type="presParOf" srcId="{327B18B1-2EE5-44D6-B6C3-7F20A5FF23BC}" destId="{FAC75A1C-4206-47DD-BC47-5DAB4AB7D16F}" srcOrd="6" destOrd="0" presId="urn:microsoft.com/office/officeart/2018/2/layout/IconVerticalSolidList"/>
    <dgm:cxn modelId="{9D834E32-69AA-45C5-B89F-C4DFDFBB5027}" type="presParOf" srcId="{FAC75A1C-4206-47DD-BC47-5DAB4AB7D16F}" destId="{14E012F8-0BDC-492D-A3F4-8A84ACA29905}" srcOrd="0" destOrd="0" presId="urn:microsoft.com/office/officeart/2018/2/layout/IconVerticalSolidList"/>
    <dgm:cxn modelId="{9F036123-CD5E-42E7-91E6-84E5562FE4C0}" type="presParOf" srcId="{FAC75A1C-4206-47DD-BC47-5DAB4AB7D16F}" destId="{AF9858F7-24A0-4FF6-A456-C1D793621470}" srcOrd="1" destOrd="0" presId="urn:microsoft.com/office/officeart/2018/2/layout/IconVerticalSolidList"/>
    <dgm:cxn modelId="{8CFAFE39-E0DA-47F5-A486-BAF58C56F7A3}" type="presParOf" srcId="{FAC75A1C-4206-47DD-BC47-5DAB4AB7D16F}" destId="{6C76FB58-C2A1-4406-A8E0-DBA247D930C1}" srcOrd="2" destOrd="0" presId="urn:microsoft.com/office/officeart/2018/2/layout/IconVerticalSolidList"/>
    <dgm:cxn modelId="{0C40BF5A-1088-459C-9935-EE94DF61B7CB}" type="presParOf" srcId="{FAC75A1C-4206-47DD-BC47-5DAB4AB7D16F}" destId="{5A189842-E496-4D88-B1C4-E7AFC413FED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E8235-DF3C-4291-A9CB-988117AD8434}">
      <dsp:nvSpPr>
        <dsp:cNvPr id="0" name=""/>
        <dsp:cNvSpPr/>
      </dsp:nvSpPr>
      <dsp:spPr>
        <a:xfrm>
          <a:off x="0" y="0"/>
          <a:ext cx="4360754" cy="588348"/>
        </a:xfrm>
        <a:prstGeom prst="roundRect">
          <a:avLst>
            <a:gd name="adj" fmla="val 10000"/>
          </a:avLst>
        </a:prstGeom>
        <a:solidFill>
          <a:schemeClr val="tx2">
            <a:lumMod val="75000"/>
            <a:lumOff val="25000"/>
          </a:schemeClr>
        </a:solidFill>
        <a:ln>
          <a:noFill/>
        </a:ln>
        <a:effectLst/>
      </dsp:spPr>
      <dsp:style>
        <a:lnRef idx="0">
          <a:scrgbClr r="0" g="0" b="0"/>
        </a:lnRef>
        <a:fillRef idx="1">
          <a:scrgbClr r="0" g="0" b="0"/>
        </a:fillRef>
        <a:effectRef idx="0">
          <a:scrgbClr r="0" g="0" b="0"/>
        </a:effectRef>
        <a:fontRef idx="minor"/>
      </dsp:style>
    </dsp:sp>
    <dsp:sp modelId="{95B10445-BD15-46A9-92A0-505F4B672DFF}">
      <dsp:nvSpPr>
        <dsp:cNvPr id="0" name=""/>
        <dsp:cNvSpPr/>
      </dsp:nvSpPr>
      <dsp:spPr>
        <a:xfrm>
          <a:off x="39518" y="216891"/>
          <a:ext cx="324224" cy="3235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33E5D-7238-4002-A48C-2C782F2F7B47}">
      <dsp:nvSpPr>
        <dsp:cNvPr id="0" name=""/>
        <dsp:cNvSpPr/>
      </dsp:nvSpPr>
      <dsp:spPr>
        <a:xfrm>
          <a:off x="297337" y="4427"/>
          <a:ext cx="4140349" cy="58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8" tIns="62328" rIns="62328" bIns="62328"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2"/>
              </a:solidFill>
            </a:rPr>
            <a:t>Dedicated Provider Education/Outreach Representative </a:t>
          </a:r>
        </a:p>
      </dsp:txBody>
      <dsp:txXfrm>
        <a:off x="297337" y="4427"/>
        <a:ext cx="4140349" cy="588923"/>
      </dsp:txXfrm>
    </dsp:sp>
    <dsp:sp modelId="{FBF1037A-654A-4842-A57F-23126374E6F5}">
      <dsp:nvSpPr>
        <dsp:cNvPr id="0" name=""/>
        <dsp:cNvSpPr/>
      </dsp:nvSpPr>
      <dsp:spPr>
        <a:xfrm>
          <a:off x="-76932" y="736120"/>
          <a:ext cx="4360754" cy="5883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08D36-E1DD-4DA6-91D1-3BC9D0C1FDD6}">
      <dsp:nvSpPr>
        <dsp:cNvPr id="0" name=""/>
        <dsp:cNvSpPr/>
      </dsp:nvSpPr>
      <dsp:spPr>
        <a:xfrm>
          <a:off x="101043" y="868498"/>
          <a:ext cx="324224" cy="3235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0DA985-E5C5-4DD8-BD39-F6559017D152}">
      <dsp:nvSpPr>
        <dsp:cNvPr id="0" name=""/>
        <dsp:cNvSpPr/>
      </dsp:nvSpPr>
      <dsp:spPr>
        <a:xfrm>
          <a:off x="603243" y="736120"/>
          <a:ext cx="3528536" cy="58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8" tIns="62328" rIns="62328" bIns="62328" numCol="1" spcCol="1270" anchor="ctr" anchorCtr="0">
          <a:noAutofit/>
        </a:bodyPr>
        <a:lstStyle/>
        <a:p>
          <a:pPr marL="0" lvl="0" indent="0" algn="l" defTabSz="800100">
            <a:lnSpc>
              <a:spcPct val="100000"/>
            </a:lnSpc>
            <a:spcBef>
              <a:spcPct val="0"/>
            </a:spcBef>
            <a:spcAft>
              <a:spcPct val="35000"/>
            </a:spcAft>
            <a:buNone/>
          </a:pPr>
          <a:r>
            <a:rPr lang="en-US" sz="1800" kern="1200" dirty="0"/>
            <a:t>Provider Engagement &amp; Training </a:t>
          </a:r>
        </a:p>
      </dsp:txBody>
      <dsp:txXfrm>
        <a:off x="603243" y="736120"/>
        <a:ext cx="3528536" cy="588923"/>
      </dsp:txXfrm>
    </dsp:sp>
    <dsp:sp modelId="{20B13A5C-C04D-4A57-A45C-B710E7768D90}">
      <dsp:nvSpPr>
        <dsp:cNvPr id="0" name=""/>
        <dsp:cNvSpPr/>
      </dsp:nvSpPr>
      <dsp:spPr>
        <a:xfrm>
          <a:off x="-76932" y="1467813"/>
          <a:ext cx="4360754" cy="5883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6CEA0E-FB5F-40F0-8D36-CEAA7E116662}">
      <dsp:nvSpPr>
        <dsp:cNvPr id="0" name=""/>
        <dsp:cNvSpPr/>
      </dsp:nvSpPr>
      <dsp:spPr>
        <a:xfrm>
          <a:off x="101043" y="1600191"/>
          <a:ext cx="324224" cy="3235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713C2-F157-4CB6-AFA4-F5486CCBF0A2}">
      <dsp:nvSpPr>
        <dsp:cNvPr id="0" name=""/>
        <dsp:cNvSpPr/>
      </dsp:nvSpPr>
      <dsp:spPr>
        <a:xfrm>
          <a:off x="497052" y="1467813"/>
          <a:ext cx="3740918" cy="58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8" tIns="62328" rIns="62328" bIns="62328" numCol="1" spcCol="1270" anchor="ctr" anchorCtr="0">
          <a:noAutofit/>
        </a:bodyPr>
        <a:lstStyle/>
        <a:p>
          <a:pPr marL="0" lvl="0" indent="0" algn="l" defTabSz="800100">
            <a:lnSpc>
              <a:spcPct val="100000"/>
            </a:lnSpc>
            <a:spcBef>
              <a:spcPct val="0"/>
            </a:spcBef>
            <a:spcAft>
              <a:spcPct val="35000"/>
            </a:spcAft>
            <a:buNone/>
          </a:pPr>
          <a:r>
            <a:rPr lang="en-US" sz="1800" kern="1200" dirty="0"/>
            <a:t>Provider Website &amp; Self-service Tools</a:t>
          </a:r>
        </a:p>
      </dsp:txBody>
      <dsp:txXfrm>
        <a:off x="497052" y="1467813"/>
        <a:ext cx="3740918" cy="588923"/>
      </dsp:txXfrm>
    </dsp:sp>
    <dsp:sp modelId="{14E012F8-0BDC-492D-A3F4-8A84ACA29905}">
      <dsp:nvSpPr>
        <dsp:cNvPr id="0" name=""/>
        <dsp:cNvSpPr/>
      </dsp:nvSpPr>
      <dsp:spPr>
        <a:xfrm>
          <a:off x="-76932" y="2199506"/>
          <a:ext cx="4360754" cy="5883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9858F7-24A0-4FF6-A456-C1D793621470}">
      <dsp:nvSpPr>
        <dsp:cNvPr id="0" name=""/>
        <dsp:cNvSpPr/>
      </dsp:nvSpPr>
      <dsp:spPr>
        <a:xfrm>
          <a:off x="64827" y="2331884"/>
          <a:ext cx="324224" cy="3235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189842-E496-4D88-B1C4-E7AFC413FED5}">
      <dsp:nvSpPr>
        <dsp:cNvPr id="0" name=""/>
        <dsp:cNvSpPr/>
      </dsp:nvSpPr>
      <dsp:spPr>
        <a:xfrm>
          <a:off x="627255" y="2199506"/>
          <a:ext cx="3480512" cy="58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8" tIns="62328" rIns="62328" bIns="62328" numCol="1" spcCol="1270" anchor="ctr" anchorCtr="0">
          <a:noAutofit/>
        </a:bodyPr>
        <a:lstStyle/>
        <a:p>
          <a:pPr marL="0" lvl="0" indent="0" algn="l" defTabSz="800100">
            <a:lnSpc>
              <a:spcPct val="100000"/>
            </a:lnSpc>
            <a:spcBef>
              <a:spcPct val="0"/>
            </a:spcBef>
            <a:spcAft>
              <a:spcPct val="35000"/>
            </a:spcAft>
            <a:buNone/>
          </a:pPr>
          <a:r>
            <a:rPr lang="en-US" sz="1800" kern="1200" dirty="0"/>
            <a:t>Continued Provider Support and Education</a:t>
          </a:r>
        </a:p>
      </dsp:txBody>
      <dsp:txXfrm>
        <a:off x="627255" y="2199506"/>
        <a:ext cx="3480512" cy="5889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02EDA-65A1-40AC-A4F2-9FBC55093AF7}"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A56BC-117E-4433-AA3C-AC95A1B556E5}" type="slidenum">
              <a:rPr lang="en-US" smtClean="0"/>
              <a:t>‹#›</a:t>
            </a:fld>
            <a:endParaRPr lang="en-US"/>
          </a:p>
        </p:txBody>
      </p:sp>
    </p:spTree>
    <p:extLst>
      <p:ext uri="{BB962C8B-B14F-4D97-AF65-F5344CB8AC3E}">
        <p14:creationId xmlns:p14="http://schemas.microsoft.com/office/powerpoint/2010/main" val="155165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 making the slide deck and recording available</a:t>
            </a:r>
          </a:p>
        </p:txBody>
      </p:sp>
      <p:sp>
        <p:nvSpPr>
          <p:cNvPr id="4" name="Slide Number Placeholder 3"/>
          <p:cNvSpPr>
            <a:spLocks noGrp="1"/>
          </p:cNvSpPr>
          <p:nvPr>
            <p:ph type="sldNum" sz="quarter" idx="5"/>
          </p:nvPr>
        </p:nvSpPr>
        <p:spPr/>
        <p:txBody>
          <a:bodyPr/>
          <a:lstStyle/>
          <a:p>
            <a:fld id="{CC0A0E82-B373-4A4C-AF89-944DF260C051}" type="slidenum">
              <a:rPr lang="en-US" smtClean="0"/>
              <a:t>2</a:t>
            </a:fld>
            <a:endParaRPr lang="en-US"/>
          </a:p>
        </p:txBody>
      </p:sp>
    </p:spTree>
    <p:extLst>
      <p:ext uri="{BB962C8B-B14F-4D97-AF65-F5344CB8AC3E}">
        <p14:creationId xmlns:p14="http://schemas.microsoft.com/office/powerpoint/2010/main" val="78710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Arial"/>
              </a:rPr>
              <a:t>Availity Essentials offers secure access to manage daily transactions with payers.</a:t>
            </a:r>
          </a:p>
          <a:p>
            <a:pPr marL="171450" indent="-171450">
              <a:buFont typeface="Arial" panose="020B0604020202020204" pitchFamily="34" charset="0"/>
              <a:buChar char="•"/>
            </a:pPr>
            <a:r>
              <a:rPr lang="en-US" dirty="0">
                <a:cs typeface="Arial"/>
              </a:rPr>
              <a:t>Availity </a:t>
            </a:r>
            <a:r>
              <a:rPr lang="en-US" dirty="0">
                <a:ea typeface="+mn-lt"/>
                <a:cs typeface="+mn-lt"/>
              </a:rPr>
              <a:t>Essentials </a:t>
            </a:r>
            <a:r>
              <a:rPr lang="en-US" dirty="0">
                <a:cs typeface="Arial"/>
              </a:rPr>
              <a:t>does not require special software, and is accessible with high-speed internet, using Google Chrome/Microsoft Edge/Firefox browsers.</a:t>
            </a:r>
          </a:p>
          <a:p>
            <a:pPr marL="171450" indent="-171450">
              <a:buFont typeface="Arial" panose="020B0604020202020204" pitchFamily="34" charset="0"/>
              <a:buChar char="•"/>
            </a:pPr>
            <a:r>
              <a:rPr lang="en-US" dirty="0">
                <a:cs typeface="Arial"/>
              </a:rPr>
              <a:t>Availity </a:t>
            </a:r>
            <a:r>
              <a:rPr lang="en-US" dirty="0">
                <a:ea typeface="+mn-lt"/>
                <a:cs typeface="+mn-lt"/>
              </a:rPr>
              <a:t>Essentials </a:t>
            </a:r>
            <a:r>
              <a:rPr lang="en-US" dirty="0">
                <a:cs typeface="Arial"/>
              </a:rPr>
              <a:t>features:</a:t>
            </a:r>
          </a:p>
          <a:p>
            <a:pPr lvl="1"/>
            <a:r>
              <a:rPr lang="en-US" b="1" dirty="0">
                <a:cs typeface="Arial"/>
              </a:rPr>
              <a:t>Electronic transactions </a:t>
            </a:r>
            <a:r>
              <a:rPr lang="en-US" dirty="0">
                <a:cs typeface="Arial"/>
              </a:rPr>
              <a:t>provides a secure platform where providers can perform eligibility and benefit inquiries, check claim status, and track remittance.</a:t>
            </a:r>
          </a:p>
          <a:p>
            <a:pPr lvl="1"/>
            <a:r>
              <a:rPr lang="en-US" b="1" dirty="0">
                <a:cs typeface="Arial"/>
              </a:rPr>
              <a:t>Multi-payer portal </a:t>
            </a:r>
            <a:r>
              <a:rPr lang="en-US" dirty="0">
                <a:cs typeface="Arial"/>
              </a:rPr>
              <a:t>ensures a consistent workflow for all participating health plans, allowing providers the same user experience.</a:t>
            </a:r>
          </a:p>
          <a:p>
            <a:pPr lvl="1"/>
            <a:r>
              <a:rPr lang="en-US" dirty="0">
                <a:cs typeface="Arial"/>
              </a:rPr>
              <a:t>Through this multi-payer portal, providers can access several Anthem's </a:t>
            </a:r>
            <a:r>
              <a:rPr lang="en-US" b="1" dirty="0">
                <a:cs typeface="Arial"/>
              </a:rPr>
              <a:t>Care Central</a:t>
            </a:r>
            <a:r>
              <a:rPr lang="en-US" dirty="0">
                <a:cs typeface="Arial"/>
              </a:rPr>
              <a:t> application, the one-stop shop for LTSS providers.</a:t>
            </a:r>
          </a:p>
          <a:p>
            <a:pPr lvl="0"/>
            <a:endParaRPr lang="en-US" dirty="0">
              <a:cs typeface="Arial"/>
            </a:endParaRPr>
          </a:p>
          <a:p>
            <a:pPr marL="171450" indent="-171450">
              <a:buFont typeface="Arial" panose="020B0604020202020204" pitchFamily="34" charset="0"/>
              <a:buChar char="•"/>
            </a:pPr>
            <a:r>
              <a:rPr lang="en-US" dirty="0">
                <a:latin typeface="+mj-lt"/>
                <a:cs typeface="Arial"/>
              </a:rPr>
              <a:t>What’s needed to get started?</a:t>
            </a:r>
          </a:p>
          <a:p>
            <a:pPr lvl="1"/>
            <a:r>
              <a:rPr lang="en-US" dirty="0">
                <a:latin typeface="+mj-lt"/>
                <a:cs typeface="Arial"/>
              </a:rPr>
              <a:t> - All organization types — Only the person who will be designated as the administrator needs to register. The following information is needed:</a:t>
            </a:r>
          </a:p>
          <a:p>
            <a:pPr marL="1085850" lvl="2" indent="-171450">
              <a:buFont typeface="Courier New" panose="02070309020205020404" pitchFamily="49" charset="0"/>
              <a:buChar char="o"/>
            </a:pPr>
            <a:r>
              <a:rPr lang="en-US" dirty="0">
                <a:latin typeface="+mj-lt"/>
                <a:cs typeface="Arial"/>
              </a:rPr>
              <a:t>Physical and billing addresses</a:t>
            </a:r>
          </a:p>
          <a:p>
            <a:pPr marL="1085850" lvl="2" indent="-171450">
              <a:buFont typeface="Courier New" panose="02070309020205020404" pitchFamily="49" charset="0"/>
              <a:buChar char="o"/>
            </a:pPr>
            <a:r>
              <a:rPr lang="en-US" dirty="0">
                <a:latin typeface="+mj-lt"/>
                <a:cs typeface="Arial"/>
              </a:rPr>
              <a:t>Tax ID (EIN or SSN)</a:t>
            </a:r>
          </a:p>
          <a:p>
            <a:pPr marL="1085850" lvl="2" indent="-171450">
              <a:buFont typeface="Courier New" panose="02070309020205020404" pitchFamily="49" charset="0"/>
              <a:buChar char="o"/>
            </a:pPr>
            <a:r>
              <a:rPr lang="en-US" dirty="0">
                <a:latin typeface="+mj-lt"/>
                <a:cs typeface="Arial"/>
              </a:rPr>
              <a:t>NPI (if you have one)</a:t>
            </a:r>
          </a:p>
          <a:p>
            <a:pPr marL="1085850" lvl="2" indent="-171450">
              <a:buFont typeface="Courier New" panose="02070309020205020404" pitchFamily="49" charset="0"/>
              <a:buChar char="o"/>
            </a:pPr>
            <a:r>
              <a:rPr lang="en-US" dirty="0">
                <a:latin typeface="+mj-lt"/>
                <a:cs typeface="Arial"/>
              </a:rPr>
              <a:t>Primary specialty/taxonomy</a:t>
            </a:r>
          </a:p>
          <a:p>
            <a:endParaRPr lang="en-US" dirty="0"/>
          </a:p>
        </p:txBody>
      </p:sp>
      <p:sp>
        <p:nvSpPr>
          <p:cNvPr id="4" name="Slide Number Placeholder 3"/>
          <p:cNvSpPr>
            <a:spLocks noGrp="1"/>
          </p:cNvSpPr>
          <p:nvPr>
            <p:ph type="sldNum" sz="quarter" idx="5"/>
          </p:nvPr>
        </p:nvSpPr>
        <p:spPr/>
        <p:txBody>
          <a:bodyPr/>
          <a:lstStyle/>
          <a:p>
            <a:fld id="{4D6A56BC-117E-4433-AA3C-AC95A1B556E5}" type="slidenum">
              <a:rPr lang="en-US" smtClean="0"/>
              <a:t>6</a:t>
            </a:fld>
            <a:endParaRPr lang="en-US"/>
          </a:p>
        </p:txBody>
      </p:sp>
    </p:spTree>
    <p:extLst>
      <p:ext uri="{BB962C8B-B14F-4D97-AF65-F5344CB8AC3E}">
        <p14:creationId xmlns:p14="http://schemas.microsoft.com/office/powerpoint/2010/main" val="68224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6A56BC-117E-4433-AA3C-AC95A1B556E5}" type="slidenum">
              <a:rPr lang="en-US" smtClean="0"/>
              <a:t>16</a:t>
            </a:fld>
            <a:endParaRPr lang="en-US"/>
          </a:p>
        </p:txBody>
      </p:sp>
    </p:spTree>
    <p:extLst>
      <p:ext uri="{BB962C8B-B14F-4D97-AF65-F5344CB8AC3E}">
        <p14:creationId xmlns:p14="http://schemas.microsoft.com/office/powerpoint/2010/main" val="427178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D5E5-DC69-88F1-4C31-387C3F5DB6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6C0227-0E16-4BCF-4D2D-8EC1E7012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9A51607-AD70-41AE-C1A5-5FC038A2260D}"/>
              </a:ext>
            </a:extLst>
          </p:cNvPr>
          <p:cNvSpPr>
            <a:spLocks noGrp="1"/>
          </p:cNvSpPr>
          <p:nvPr>
            <p:ph type="ftr" sz="quarter" idx="11"/>
          </p:nvPr>
        </p:nvSpPr>
        <p:spPr/>
        <p:txBody>
          <a:bodyPr/>
          <a:lstStyle/>
          <a:p>
            <a:r>
              <a:rPr lang="en-US"/>
              <a:t>Indiana Family and Social Services Administration</a:t>
            </a:r>
          </a:p>
        </p:txBody>
      </p:sp>
      <p:sp>
        <p:nvSpPr>
          <p:cNvPr id="6" name="Slide Number Placeholder 5">
            <a:extLst>
              <a:ext uri="{FF2B5EF4-FFF2-40B4-BE49-F238E27FC236}">
                <a16:creationId xmlns:a16="http://schemas.microsoft.com/office/drawing/2014/main" id="{61C399F0-C96E-BC5C-45D8-04C24C26CFD2}"/>
              </a:ext>
            </a:extLst>
          </p:cNvPr>
          <p:cNvSpPr>
            <a:spLocks noGrp="1"/>
          </p:cNvSpPr>
          <p:nvPr>
            <p:ph type="sldNum" sz="quarter" idx="12"/>
          </p:nvPr>
        </p:nvSpPr>
        <p:spPr/>
        <p:txBody>
          <a:bodyPr/>
          <a:lstStyle/>
          <a:p>
            <a:fld id="{DCBD9CDE-66AC-4AC4-879B-D3FD922BEE2F}" type="slidenum">
              <a:rPr lang="en-US" smtClean="0"/>
              <a:t>‹#›</a:t>
            </a:fld>
            <a:endParaRPr lang="en-US"/>
          </a:p>
        </p:txBody>
      </p:sp>
    </p:spTree>
    <p:extLst>
      <p:ext uri="{BB962C8B-B14F-4D97-AF65-F5344CB8AC3E}">
        <p14:creationId xmlns:p14="http://schemas.microsoft.com/office/powerpoint/2010/main" val="32497915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5D8C-1720-4E47-0E94-EC39FF2646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75B8B9-3C8F-4C21-A755-1915280324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8EDF754-4E20-E77E-F7E5-7AAEE65BCE65}"/>
              </a:ext>
            </a:extLst>
          </p:cNvPr>
          <p:cNvSpPr>
            <a:spLocks noGrp="1"/>
          </p:cNvSpPr>
          <p:nvPr>
            <p:ph type="ftr" sz="quarter" idx="11"/>
          </p:nvPr>
        </p:nvSpPr>
        <p:spPr/>
        <p:txBody>
          <a:bodyPr/>
          <a:lstStyle/>
          <a:p>
            <a:r>
              <a:rPr lang="en-US"/>
              <a:t>Indiana Family and Social Services Administration</a:t>
            </a:r>
          </a:p>
        </p:txBody>
      </p:sp>
      <p:sp>
        <p:nvSpPr>
          <p:cNvPr id="6" name="Slide Number Placeholder 5">
            <a:extLst>
              <a:ext uri="{FF2B5EF4-FFF2-40B4-BE49-F238E27FC236}">
                <a16:creationId xmlns:a16="http://schemas.microsoft.com/office/drawing/2014/main" id="{C32D681B-B36F-BCAA-BA01-E042BCE77455}"/>
              </a:ext>
            </a:extLst>
          </p:cNvPr>
          <p:cNvSpPr>
            <a:spLocks noGrp="1"/>
          </p:cNvSpPr>
          <p:nvPr>
            <p:ph type="sldNum" sz="quarter" idx="12"/>
          </p:nvPr>
        </p:nvSpPr>
        <p:spPr/>
        <p:txBody>
          <a:bodyPr/>
          <a:lstStyle/>
          <a:p>
            <a:fld id="{DCBD9CDE-66AC-4AC4-879B-D3FD922BEE2F}" type="slidenum">
              <a:rPr lang="en-US" smtClean="0"/>
              <a:t>‹#›</a:t>
            </a:fld>
            <a:endParaRPr lang="en-US"/>
          </a:p>
        </p:txBody>
      </p:sp>
    </p:spTree>
    <p:extLst>
      <p:ext uri="{BB962C8B-B14F-4D97-AF65-F5344CB8AC3E}">
        <p14:creationId xmlns:p14="http://schemas.microsoft.com/office/powerpoint/2010/main" val="27463409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er">
    <p:spTree>
      <p:nvGrpSpPr>
        <p:cNvPr id="1" name=""/>
        <p:cNvGrpSpPr/>
        <p:nvPr/>
      </p:nvGrpSpPr>
      <p:grpSpPr>
        <a:xfrm>
          <a:off x="0" y="0"/>
          <a:ext cx="0" cy="0"/>
          <a:chOff x="0" y="0"/>
          <a:chExt cx="0" cy="0"/>
        </a:xfrm>
      </p:grpSpPr>
      <p:pic>
        <p:nvPicPr>
          <p:cNvPr id="7" name="Picture 6" descr="PathWays for Aging logotype">
            <a:extLst>
              <a:ext uri="{FF2B5EF4-FFF2-40B4-BE49-F238E27FC236}">
                <a16:creationId xmlns:a16="http://schemas.microsoft.com/office/drawing/2014/main" id="{D5287BFC-BE07-E384-AA14-B0613B50BA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1094" y="582178"/>
            <a:ext cx="4709812" cy="3870950"/>
          </a:xfrm>
          <a:prstGeom prst="rect">
            <a:avLst/>
          </a:prstGeom>
        </p:spPr>
      </p:pic>
      <p:pic>
        <p:nvPicPr>
          <p:cNvPr id="8" name="Picture 7">
            <a:extLst>
              <a:ext uri="{FF2B5EF4-FFF2-40B4-BE49-F238E27FC236}">
                <a16:creationId xmlns:a16="http://schemas.microsoft.com/office/drawing/2014/main" id="{118EFD2A-35BB-D631-DE87-3BCAE116D6B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189754"/>
            <a:ext cx="12192000" cy="4668246"/>
          </a:xfrm>
          <a:prstGeom prst="rect">
            <a:avLst/>
          </a:prstGeom>
        </p:spPr>
      </p:pic>
      <p:pic>
        <p:nvPicPr>
          <p:cNvPr id="3" name="Picture 2" descr="Indiana Family and Social Services Administration Logo">
            <a:extLst>
              <a:ext uri="{FF2B5EF4-FFF2-40B4-BE49-F238E27FC236}">
                <a16:creationId xmlns:a16="http://schemas.microsoft.com/office/drawing/2014/main" id="{8E5EE9C0-80D4-B4BE-8171-262D6C7D36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99802" y="4865802"/>
            <a:ext cx="1992198" cy="1992198"/>
          </a:xfrm>
          <a:prstGeom prst="rect">
            <a:avLst/>
          </a:prstGeom>
        </p:spPr>
      </p:pic>
    </p:spTree>
    <p:extLst>
      <p:ext uri="{BB962C8B-B14F-4D97-AF65-F5344CB8AC3E}">
        <p14:creationId xmlns:p14="http://schemas.microsoft.com/office/powerpoint/2010/main" val="297171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pener">
    <p:spTree>
      <p:nvGrpSpPr>
        <p:cNvPr id="1" name=""/>
        <p:cNvGrpSpPr/>
        <p:nvPr/>
      </p:nvGrpSpPr>
      <p:grpSpPr>
        <a:xfrm>
          <a:off x="0" y="0"/>
          <a:ext cx="0" cy="0"/>
          <a:chOff x="0" y="0"/>
          <a:chExt cx="0" cy="0"/>
        </a:xfrm>
      </p:grpSpPr>
      <p:pic>
        <p:nvPicPr>
          <p:cNvPr id="7" name="Picture 6" descr="PathWays for Aging logotype">
            <a:extLst>
              <a:ext uri="{FF2B5EF4-FFF2-40B4-BE49-F238E27FC236}">
                <a16:creationId xmlns:a16="http://schemas.microsoft.com/office/drawing/2014/main" id="{D5287BFC-BE07-E384-AA14-B0613B50BA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47751" y="613156"/>
            <a:ext cx="5608296" cy="1489964"/>
          </a:xfrm>
          <a:prstGeom prst="rect">
            <a:avLst/>
          </a:prstGeom>
        </p:spPr>
      </p:pic>
      <p:pic>
        <p:nvPicPr>
          <p:cNvPr id="8" name="Picture 7">
            <a:extLst>
              <a:ext uri="{FF2B5EF4-FFF2-40B4-BE49-F238E27FC236}">
                <a16:creationId xmlns:a16="http://schemas.microsoft.com/office/drawing/2014/main" id="{118EFD2A-35BB-D631-DE87-3BCAE116D6B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189754"/>
            <a:ext cx="12192000" cy="4668246"/>
          </a:xfrm>
          <a:prstGeom prst="rect">
            <a:avLst/>
          </a:prstGeom>
        </p:spPr>
      </p:pic>
      <p:sp>
        <p:nvSpPr>
          <p:cNvPr id="2" name="Title 1">
            <a:extLst>
              <a:ext uri="{FF2B5EF4-FFF2-40B4-BE49-F238E27FC236}">
                <a16:creationId xmlns:a16="http://schemas.microsoft.com/office/drawing/2014/main" id="{4D9122F5-13DA-67B8-D54F-ADBEC732AD98}"/>
              </a:ext>
            </a:extLst>
          </p:cNvPr>
          <p:cNvSpPr>
            <a:spLocks noGrp="1"/>
          </p:cNvSpPr>
          <p:nvPr>
            <p:ph type="title"/>
          </p:nvPr>
        </p:nvSpPr>
        <p:spPr>
          <a:xfrm>
            <a:off x="1552574" y="2527069"/>
            <a:ext cx="9105901" cy="1816332"/>
          </a:xfrm>
        </p:spPr>
        <p:txBody>
          <a:bodyPr lIns="0" tIns="0" rIns="0" bIns="0" anchor="ctr">
            <a:normAutofit/>
          </a:bodyPr>
          <a:lstStyle>
            <a:lvl1pPr algn="ctr">
              <a:defRPr sz="4800"/>
            </a:lvl1pPr>
          </a:lstStyle>
          <a:p>
            <a:r>
              <a:rPr lang="en-US"/>
              <a:t>Click to edit Master title style</a:t>
            </a:r>
            <a:endParaRPr lang="en-US" dirty="0"/>
          </a:p>
        </p:txBody>
      </p:sp>
      <p:pic>
        <p:nvPicPr>
          <p:cNvPr id="4" name="Picture 3" descr="Indiana Family and Social Services Administration Logo">
            <a:extLst>
              <a:ext uri="{FF2B5EF4-FFF2-40B4-BE49-F238E27FC236}">
                <a16:creationId xmlns:a16="http://schemas.microsoft.com/office/drawing/2014/main" id="{C30E910A-8D22-25F5-EA0C-060832BE8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59772" y="371061"/>
            <a:ext cx="2158370" cy="2158370"/>
          </a:xfrm>
          <a:prstGeom prst="rect">
            <a:avLst/>
          </a:prstGeom>
        </p:spPr>
      </p:pic>
      <p:cxnSp>
        <p:nvCxnSpPr>
          <p:cNvPr id="6" name="Straight Connector 5">
            <a:extLst>
              <a:ext uri="{FF2B5EF4-FFF2-40B4-BE49-F238E27FC236}">
                <a16:creationId xmlns:a16="http://schemas.microsoft.com/office/drawing/2014/main" id="{5442195E-D043-0A94-7BCD-D37F75BF2422}"/>
              </a:ext>
            </a:extLst>
          </p:cNvPr>
          <p:cNvCxnSpPr/>
          <p:nvPr userDrawn="1"/>
        </p:nvCxnSpPr>
        <p:spPr>
          <a:xfrm>
            <a:off x="3918142" y="688157"/>
            <a:ext cx="0" cy="1414963"/>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4383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kBlu_Content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821BDCD-19C3-A349-B820-20123326255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65461"/>
          <a:stretch/>
        </p:blipFill>
        <p:spPr>
          <a:xfrm>
            <a:off x="-30476" y="-14307"/>
            <a:ext cx="11887200" cy="571108"/>
          </a:xfrm>
          <a:prstGeom prst="rect">
            <a:avLst/>
          </a:prstGeom>
        </p:spPr>
      </p:pic>
      <p:sp>
        <p:nvSpPr>
          <p:cNvPr id="2" name="Title 1"/>
          <p:cNvSpPr>
            <a:spLocks noGrp="1"/>
          </p:cNvSpPr>
          <p:nvPr>
            <p:ph type="title" hasCustomPrompt="1"/>
          </p:nvPr>
        </p:nvSpPr>
        <p:spPr>
          <a:xfrm>
            <a:off x="304799" y="567597"/>
            <a:ext cx="11521437" cy="914400"/>
          </a:xfrm>
        </p:spPr>
        <p:txBody>
          <a:bodyPr lIns="0" tIns="0" rIns="0" bIns="0"/>
          <a:lstStyle>
            <a:lvl1pPr>
              <a:lnSpc>
                <a:spcPct val="100000"/>
              </a:lnSpc>
              <a:defRPr sz="2800">
                <a:solidFill>
                  <a:schemeClr val="tx2"/>
                </a:solidFill>
                <a:latin typeface="+mj-lt"/>
              </a:defRPr>
            </a:lvl1pPr>
          </a:lstStyle>
          <a:p>
            <a:r>
              <a:rPr lang="en-US"/>
              <a:t>Header – Arial, Bold – 28-32 </a:t>
            </a:r>
            <a:r>
              <a:rPr lang="en-US" err="1"/>
              <a:t>pt</a:t>
            </a:r>
            <a:r>
              <a:rPr lang="en-US"/>
              <a:t> – R0/G121/B194 – Left-aligned</a:t>
            </a:r>
          </a:p>
        </p:txBody>
      </p:sp>
      <p:sp>
        <p:nvSpPr>
          <p:cNvPr id="6" name="Slide Number Placeholder 5"/>
          <p:cNvSpPr>
            <a:spLocks noGrp="1"/>
          </p:cNvSpPr>
          <p:nvPr>
            <p:ph type="sldNum" sz="quarter" idx="12"/>
          </p:nvPr>
        </p:nvSpPr>
        <p:spPr/>
        <p:txBody>
          <a:bodyPr/>
          <a:lstStyle>
            <a:lvl1pPr>
              <a:defRPr b="1"/>
            </a:lvl1pPr>
          </a:lstStyle>
          <a:p>
            <a:fld id="{E1B9BB50-1CF7-D048-8262-B3B03613F80F}" type="slidenum">
              <a:rPr lang="en-US" smtClean="0"/>
              <a:pPr/>
              <a:t>‹#›</a:t>
            </a:fld>
            <a:endParaRPr lang="en-US"/>
          </a:p>
        </p:txBody>
      </p:sp>
      <p:sp>
        <p:nvSpPr>
          <p:cNvPr id="10" name="Text Placeholder 8">
            <a:extLst>
              <a:ext uri="{FF2B5EF4-FFF2-40B4-BE49-F238E27FC236}">
                <a16:creationId xmlns:a16="http://schemas.microsoft.com/office/drawing/2014/main" id="{8FFB2961-3DEE-9B4A-9A7B-D69D8F7AC15E}"/>
              </a:ext>
            </a:extLst>
          </p:cNvPr>
          <p:cNvSpPr>
            <a:spLocks noGrp="1"/>
          </p:cNvSpPr>
          <p:nvPr>
            <p:ph type="body" sz="quarter" idx="13"/>
          </p:nvPr>
        </p:nvSpPr>
        <p:spPr>
          <a:xfrm>
            <a:off x="304800" y="1614488"/>
            <a:ext cx="11521437" cy="4603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53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80DC-AC08-1DA3-BB1F-64EB8E046F91}"/>
              </a:ext>
            </a:extLst>
          </p:cNvPr>
          <p:cNvSpPr>
            <a:spLocks noGrp="1"/>
          </p:cNvSpPr>
          <p:nvPr>
            <p:ph type="title"/>
          </p:nvPr>
        </p:nvSpPr>
        <p:spPr/>
        <p:txBody>
          <a:bodyPr/>
          <a:lstStyle>
            <a:lvl1pPr>
              <a:defRPr>
                <a:solidFill>
                  <a:schemeClr val="accent4"/>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850C1-63C3-E2E5-3362-CFE182E19D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05B7767-D079-B787-7EF6-C339D7E67C47}"/>
              </a:ext>
            </a:extLst>
          </p:cNvPr>
          <p:cNvSpPr>
            <a:spLocks noGrp="1"/>
          </p:cNvSpPr>
          <p:nvPr>
            <p:ph type="ftr" sz="quarter" idx="11"/>
          </p:nvPr>
        </p:nvSpPr>
        <p:spPr/>
        <p:txBody>
          <a:bodyPr/>
          <a:lstStyle/>
          <a:p>
            <a:r>
              <a:rPr lang="en-US"/>
              <a:t>Indiana Family and Social Services Administration</a:t>
            </a:r>
          </a:p>
        </p:txBody>
      </p:sp>
      <p:sp>
        <p:nvSpPr>
          <p:cNvPr id="6" name="Slide Number Placeholder 5">
            <a:extLst>
              <a:ext uri="{FF2B5EF4-FFF2-40B4-BE49-F238E27FC236}">
                <a16:creationId xmlns:a16="http://schemas.microsoft.com/office/drawing/2014/main" id="{855FE327-464A-49A6-3CB4-02611107B1DB}"/>
              </a:ext>
            </a:extLst>
          </p:cNvPr>
          <p:cNvSpPr>
            <a:spLocks noGrp="1"/>
          </p:cNvSpPr>
          <p:nvPr>
            <p:ph type="sldNum" sz="quarter" idx="12"/>
          </p:nvPr>
        </p:nvSpPr>
        <p:spPr/>
        <p:txBody>
          <a:bodyPr/>
          <a:lstStyle/>
          <a:p>
            <a:fld id="{DCBD9CDE-66AC-4AC4-879B-D3FD922BEE2F}" type="slidenum">
              <a:rPr lang="en-US" smtClean="0"/>
              <a:t>‹#›</a:t>
            </a:fld>
            <a:endParaRPr lang="en-US"/>
          </a:p>
        </p:txBody>
      </p:sp>
      <p:pic>
        <p:nvPicPr>
          <p:cNvPr id="8" name="Picture 7">
            <a:extLst>
              <a:ext uri="{FF2B5EF4-FFF2-40B4-BE49-F238E27FC236}">
                <a16:creationId xmlns:a16="http://schemas.microsoft.com/office/drawing/2014/main" id="{BBE0A6D1-B047-8166-4A08-F2771BFF373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202" r="32408" b="37971"/>
          <a:stretch/>
        </p:blipFill>
        <p:spPr>
          <a:xfrm>
            <a:off x="11150416" y="383453"/>
            <a:ext cx="767756" cy="1105982"/>
          </a:xfrm>
          <a:prstGeom prst="rect">
            <a:avLst/>
          </a:prstGeom>
        </p:spPr>
      </p:pic>
    </p:spTree>
    <p:extLst>
      <p:ext uri="{BB962C8B-B14F-4D97-AF65-F5344CB8AC3E}">
        <p14:creationId xmlns:p14="http://schemas.microsoft.com/office/powerpoint/2010/main" val="266172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6FB3-5C53-C0E1-497B-6AB68836CEC8}"/>
              </a:ext>
            </a:extLst>
          </p:cNvPr>
          <p:cNvSpPr>
            <a:spLocks noGrp="1"/>
          </p:cNvSpPr>
          <p:nvPr>
            <p:ph type="title"/>
          </p:nvPr>
        </p:nvSpPr>
        <p:spPr>
          <a:xfrm>
            <a:off x="1533524" y="1709738"/>
            <a:ext cx="981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56AFFA-D556-6EFD-4F02-2C35EADE1F31}"/>
              </a:ext>
            </a:extLst>
          </p:cNvPr>
          <p:cNvSpPr>
            <a:spLocks noGrp="1"/>
          </p:cNvSpPr>
          <p:nvPr>
            <p:ph type="body" idx="1"/>
          </p:nvPr>
        </p:nvSpPr>
        <p:spPr>
          <a:xfrm>
            <a:off x="1533524" y="4589463"/>
            <a:ext cx="981392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6441053-2441-FAB3-AF54-1A6F2F9FC863}"/>
              </a:ext>
            </a:extLst>
          </p:cNvPr>
          <p:cNvSpPr>
            <a:spLocks noGrp="1"/>
          </p:cNvSpPr>
          <p:nvPr>
            <p:ph type="ftr" sz="quarter" idx="11"/>
          </p:nvPr>
        </p:nvSpPr>
        <p:spPr/>
        <p:txBody>
          <a:bodyPr/>
          <a:lstStyle/>
          <a:p>
            <a:r>
              <a:rPr lang="en-US"/>
              <a:t>Indiana Family and Social Services Administration</a:t>
            </a:r>
          </a:p>
        </p:txBody>
      </p:sp>
      <p:sp>
        <p:nvSpPr>
          <p:cNvPr id="6" name="Slide Number Placeholder 5">
            <a:extLst>
              <a:ext uri="{FF2B5EF4-FFF2-40B4-BE49-F238E27FC236}">
                <a16:creationId xmlns:a16="http://schemas.microsoft.com/office/drawing/2014/main" id="{84E51B33-0661-BB00-3F75-C92F982ABE61}"/>
              </a:ext>
            </a:extLst>
          </p:cNvPr>
          <p:cNvSpPr>
            <a:spLocks noGrp="1"/>
          </p:cNvSpPr>
          <p:nvPr>
            <p:ph type="sldNum" sz="quarter" idx="12"/>
          </p:nvPr>
        </p:nvSpPr>
        <p:spPr/>
        <p:txBody>
          <a:bodyPr/>
          <a:lstStyle/>
          <a:p>
            <a:fld id="{DCBD9CDE-66AC-4AC4-879B-D3FD922BEE2F}" type="slidenum">
              <a:rPr lang="en-US" smtClean="0"/>
              <a:t>‹#›</a:t>
            </a:fld>
            <a:endParaRPr lang="en-US"/>
          </a:p>
        </p:txBody>
      </p:sp>
    </p:spTree>
    <p:extLst>
      <p:ext uri="{BB962C8B-B14F-4D97-AF65-F5344CB8AC3E}">
        <p14:creationId xmlns:p14="http://schemas.microsoft.com/office/powerpoint/2010/main" val="33264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0BC4-8D8A-74FD-5994-8CCDFB1AC1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FDA61-1957-27BC-B45B-43ADEFAFD14B}"/>
              </a:ext>
            </a:extLst>
          </p:cNvPr>
          <p:cNvSpPr>
            <a:spLocks noGrp="1"/>
          </p:cNvSpPr>
          <p:nvPr>
            <p:ph sz="half" idx="1"/>
          </p:nvPr>
        </p:nvSpPr>
        <p:spPr>
          <a:xfrm>
            <a:off x="1523998" y="1825625"/>
            <a:ext cx="4495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E249196-3106-35B8-3EF3-7F51C6D6D3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8EC59F4-D860-B7EE-A150-90AEF1B7A381}"/>
              </a:ext>
            </a:extLst>
          </p:cNvPr>
          <p:cNvSpPr>
            <a:spLocks noGrp="1"/>
          </p:cNvSpPr>
          <p:nvPr>
            <p:ph type="ftr" sz="quarter" idx="11"/>
          </p:nvPr>
        </p:nvSpPr>
        <p:spPr/>
        <p:txBody>
          <a:bodyPr/>
          <a:lstStyle/>
          <a:p>
            <a:r>
              <a:rPr lang="en-US"/>
              <a:t>Indiana Family and Social Services Administration</a:t>
            </a:r>
          </a:p>
        </p:txBody>
      </p:sp>
      <p:sp>
        <p:nvSpPr>
          <p:cNvPr id="7" name="Slide Number Placeholder 6">
            <a:extLst>
              <a:ext uri="{FF2B5EF4-FFF2-40B4-BE49-F238E27FC236}">
                <a16:creationId xmlns:a16="http://schemas.microsoft.com/office/drawing/2014/main" id="{5E70A1FA-A15E-474F-77EE-0553B0BF6540}"/>
              </a:ext>
            </a:extLst>
          </p:cNvPr>
          <p:cNvSpPr>
            <a:spLocks noGrp="1"/>
          </p:cNvSpPr>
          <p:nvPr>
            <p:ph type="sldNum" sz="quarter" idx="12"/>
          </p:nvPr>
        </p:nvSpPr>
        <p:spPr/>
        <p:txBody>
          <a:bodyPr/>
          <a:lstStyle/>
          <a:p>
            <a:fld id="{DCBD9CDE-66AC-4AC4-879B-D3FD922BEE2F}" type="slidenum">
              <a:rPr lang="en-US" smtClean="0"/>
              <a:t>‹#›</a:t>
            </a:fld>
            <a:endParaRPr lang="en-US"/>
          </a:p>
        </p:txBody>
      </p:sp>
    </p:spTree>
    <p:extLst>
      <p:ext uri="{BB962C8B-B14F-4D97-AF65-F5344CB8AC3E}">
        <p14:creationId xmlns:p14="http://schemas.microsoft.com/office/powerpoint/2010/main" val="203114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B4159-893B-8E1A-1837-D22169739176}"/>
              </a:ext>
            </a:extLst>
          </p:cNvPr>
          <p:cNvSpPr>
            <a:spLocks noGrp="1"/>
          </p:cNvSpPr>
          <p:nvPr>
            <p:ph type="title"/>
          </p:nvPr>
        </p:nvSpPr>
        <p:spPr>
          <a:xfrm>
            <a:off x="1533524" y="365125"/>
            <a:ext cx="9821863"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682228-635C-02B8-38D9-4597BA24DD8D}"/>
              </a:ext>
            </a:extLst>
          </p:cNvPr>
          <p:cNvSpPr>
            <a:spLocks noGrp="1"/>
          </p:cNvSpPr>
          <p:nvPr>
            <p:ph type="body" idx="1"/>
          </p:nvPr>
        </p:nvSpPr>
        <p:spPr>
          <a:xfrm>
            <a:off x="1533523" y="1681163"/>
            <a:ext cx="44640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2C0E4E-8C4A-3E89-1CE9-8B0155810808}"/>
              </a:ext>
            </a:extLst>
          </p:cNvPr>
          <p:cNvSpPr>
            <a:spLocks noGrp="1"/>
          </p:cNvSpPr>
          <p:nvPr>
            <p:ph sz="half" idx="2"/>
          </p:nvPr>
        </p:nvSpPr>
        <p:spPr>
          <a:xfrm>
            <a:off x="1533523" y="2505075"/>
            <a:ext cx="44640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ED957E5-516F-272F-EF72-9832007AA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5231F9-8CF2-2ED2-545B-7638C85DCC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7006A45-3A8B-1B66-DB41-3590665ECB95}"/>
              </a:ext>
            </a:extLst>
          </p:cNvPr>
          <p:cNvSpPr>
            <a:spLocks noGrp="1"/>
          </p:cNvSpPr>
          <p:nvPr>
            <p:ph type="ftr" sz="quarter" idx="11"/>
          </p:nvPr>
        </p:nvSpPr>
        <p:spPr/>
        <p:txBody>
          <a:bodyPr/>
          <a:lstStyle/>
          <a:p>
            <a:r>
              <a:rPr lang="en-US"/>
              <a:t>Indiana Family and Social Services Administration</a:t>
            </a:r>
          </a:p>
        </p:txBody>
      </p:sp>
      <p:sp>
        <p:nvSpPr>
          <p:cNvPr id="9" name="Slide Number Placeholder 8">
            <a:extLst>
              <a:ext uri="{FF2B5EF4-FFF2-40B4-BE49-F238E27FC236}">
                <a16:creationId xmlns:a16="http://schemas.microsoft.com/office/drawing/2014/main" id="{5F57A7AD-E3E3-1C27-865E-CAF15FA4A865}"/>
              </a:ext>
            </a:extLst>
          </p:cNvPr>
          <p:cNvSpPr>
            <a:spLocks noGrp="1"/>
          </p:cNvSpPr>
          <p:nvPr>
            <p:ph type="sldNum" sz="quarter" idx="12"/>
          </p:nvPr>
        </p:nvSpPr>
        <p:spPr/>
        <p:txBody>
          <a:bodyPr/>
          <a:lstStyle/>
          <a:p>
            <a:fld id="{DCBD9CDE-66AC-4AC4-879B-D3FD922BEE2F}" type="slidenum">
              <a:rPr lang="en-US" smtClean="0"/>
              <a:t>‹#›</a:t>
            </a:fld>
            <a:endParaRPr lang="en-US"/>
          </a:p>
        </p:txBody>
      </p:sp>
    </p:spTree>
    <p:extLst>
      <p:ext uri="{BB962C8B-B14F-4D97-AF65-F5344CB8AC3E}">
        <p14:creationId xmlns:p14="http://schemas.microsoft.com/office/powerpoint/2010/main" val="363066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BEC-E240-FFE5-807C-6C85A5D0475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80DF341C-1FE6-07B3-D8AF-D7BC757A8755}"/>
              </a:ext>
            </a:extLst>
          </p:cNvPr>
          <p:cNvSpPr>
            <a:spLocks noGrp="1"/>
          </p:cNvSpPr>
          <p:nvPr>
            <p:ph type="ftr" sz="quarter" idx="11"/>
          </p:nvPr>
        </p:nvSpPr>
        <p:spPr/>
        <p:txBody>
          <a:bodyPr/>
          <a:lstStyle/>
          <a:p>
            <a:r>
              <a:rPr lang="en-US"/>
              <a:t>Indiana Family and Social Services Administration</a:t>
            </a:r>
          </a:p>
        </p:txBody>
      </p:sp>
      <p:sp>
        <p:nvSpPr>
          <p:cNvPr id="5" name="Slide Number Placeholder 4">
            <a:extLst>
              <a:ext uri="{FF2B5EF4-FFF2-40B4-BE49-F238E27FC236}">
                <a16:creationId xmlns:a16="http://schemas.microsoft.com/office/drawing/2014/main" id="{65D97A3B-2DA1-51EF-6B2F-530C49001ED3}"/>
              </a:ext>
            </a:extLst>
          </p:cNvPr>
          <p:cNvSpPr>
            <a:spLocks noGrp="1"/>
          </p:cNvSpPr>
          <p:nvPr>
            <p:ph type="sldNum" sz="quarter" idx="12"/>
          </p:nvPr>
        </p:nvSpPr>
        <p:spPr/>
        <p:txBody>
          <a:bodyPr/>
          <a:lstStyle/>
          <a:p>
            <a:fld id="{DCBD9CDE-66AC-4AC4-879B-D3FD922BEE2F}" type="slidenum">
              <a:rPr lang="en-US" smtClean="0"/>
              <a:t>‹#›</a:t>
            </a:fld>
            <a:endParaRPr lang="en-US"/>
          </a:p>
        </p:txBody>
      </p:sp>
    </p:spTree>
    <p:extLst>
      <p:ext uri="{BB962C8B-B14F-4D97-AF65-F5344CB8AC3E}">
        <p14:creationId xmlns:p14="http://schemas.microsoft.com/office/powerpoint/2010/main" val="1231122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8140093-9A2A-E2D0-7BF4-C06B21620430}"/>
              </a:ext>
            </a:extLst>
          </p:cNvPr>
          <p:cNvSpPr>
            <a:spLocks noGrp="1"/>
          </p:cNvSpPr>
          <p:nvPr>
            <p:ph type="ftr" sz="quarter" idx="11"/>
          </p:nvPr>
        </p:nvSpPr>
        <p:spPr/>
        <p:txBody>
          <a:bodyPr/>
          <a:lstStyle/>
          <a:p>
            <a:r>
              <a:rPr lang="en-US"/>
              <a:t>Indiana Family and Social Services Administration</a:t>
            </a:r>
          </a:p>
        </p:txBody>
      </p:sp>
      <p:sp>
        <p:nvSpPr>
          <p:cNvPr id="4" name="Slide Number Placeholder 3">
            <a:extLst>
              <a:ext uri="{FF2B5EF4-FFF2-40B4-BE49-F238E27FC236}">
                <a16:creationId xmlns:a16="http://schemas.microsoft.com/office/drawing/2014/main" id="{F5AB0C0D-D379-17AE-5E8E-0E48BA57E288}"/>
              </a:ext>
            </a:extLst>
          </p:cNvPr>
          <p:cNvSpPr>
            <a:spLocks noGrp="1"/>
          </p:cNvSpPr>
          <p:nvPr>
            <p:ph type="sldNum" sz="quarter" idx="12"/>
          </p:nvPr>
        </p:nvSpPr>
        <p:spPr/>
        <p:txBody>
          <a:bodyPr/>
          <a:lstStyle/>
          <a:p>
            <a:fld id="{DCBD9CDE-66AC-4AC4-879B-D3FD922BEE2F}" type="slidenum">
              <a:rPr lang="en-US" smtClean="0"/>
              <a:t>‹#›</a:t>
            </a:fld>
            <a:endParaRPr lang="en-US"/>
          </a:p>
        </p:txBody>
      </p:sp>
    </p:spTree>
    <p:extLst>
      <p:ext uri="{BB962C8B-B14F-4D97-AF65-F5344CB8AC3E}">
        <p14:creationId xmlns:p14="http://schemas.microsoft.com/office/powerpoint/2010/main" val="337386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780C-655F-1ADC-0F7B-7C3BB9363C26}"/>
              </a:ext>
            </a:extLst>
          </p:cNvPr>
          <p:cNvSpPr>
            <a:spLocks noGrp="1"/>
          </p:cNvSpPr>
          <p:nvPr>
            <p:ph type="title"/>
          </p:nvPr>
        </p:nvSpPr>
        <p:spPr>
          <a:xfrm>
            <a:off x="1524000" y="457200"/>
            <a:ext cx="32480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F8D6FFD-FE19-8AE8-69C0-5641D967D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4DC379-FD05-958D-F027-2BB7C43B8FD2}"/>
              </a:ext>
            </a:extLst>
          </p:cNvPr>
          <p:cNvSpPr>
            <a:spLocks noGrp="1"/>
          </p:cNvSpPr>
          <p:nvPr>
            <p:ph type="body" sz="half" idx="2"/>
          </p:nvPr>
        </p:nvSpPr>
        <p:spPr>
          <a:xfrm>
            <a:off x="1524000" y="2057400"/>
            <a:ext cx="32480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1F9C577-971E-152A-3A09-BA8D758DCC9B}"/>
              </a:ext>
            </a:extLst>
          </p:cNvPr>
          <p:cNvSpPr>
            <a:spLocks noGrp="1"/>
          </p:cNvSpPr>
          <p:nvPr>
            <p:ph type="ftr" sz="quarter" idx="11"/>
          </p:nvPr>
        </p:nvSpPr>
        <p:spPr/>
        <p:txBody>
          <a:bodyPr/>
          <a:lstStyle/>
          <a:p>
            <a:r>
              <a:rPr lang="en-US"/>
              <a:t>Indiana Family and Social Services Administration</a:t>
            </a:r>
          </a:p>
        </p:txBody>
      </p:sp>
      <p:sp>
        <p:nvSpPr>
          <p:cNvPr id="7" name="Slide Number Placeholder 6">
            <a:extLst>
              <a:ext uri="{FF2B5EF4-FFF2-40B4-BE49-F238E27FC236}">
                <a16:creationId xmlns:a16="http://schemas.microsoft.com/office/drawing/2014/main" id="{C48C71B4-76A1-0607-8690-AB7B1D1F735F}"/>
              </a:ext>
            </a:extLst>
          </p:cNvPr>
          <p:cNvSpPr>
            <a:spLocks noGrp="1"/>
          </p:cNvSpPr>
          <p:nvPr>
            <p:ph type="sldNum" sz="quarter" idx="12"/>
          </p:nvPr>
        </p:nvSpPr>
        <p:spPr/>
        <p:txBody>
          <a:bodyPr/>
          <a:lstStyle/>
          <a:p>
            <a:fld id="{DCBD9CDE-66AC-4AC4-879B-D3FD922BEE2F}" type="slidenum">
              <a:rPr lang="en-US" smtClean="0"/>
              <a:t>‹#›</a:t>
            </a:fld>
            <a:endParaRPr lang="en-US"/>
          </a:p>
        </p:txBody>
      </p:sp>
    </p:spTree>
    <p:extLst>
      <p:ext uri="{BB962C8B-B14F-4D97-AF65-F5344CB8AC3E}">
        <p14:creationId xmlns:p14="http://schemas.microsoft.com/office/powerpoint/2010/main" val="116003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8CC5-8FF3-7258-83B6-560DA7C19916}"/>
              </a:ext>
            </a:extLst>
          </p:cNvPr>
          <p:cNvSpPr>
            <a:spLocks noGrp="1"/>
          </p:cNvSpPr>
          <p:nvPr>
            <p:ph type="title"/>
          </p:nvPr>
        </p:nvSpPr>
        <p:spPr>
          <a:xfrm>
            <a:off x="1524000" y="457200"/>
            <a:ext cx="324802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DC040C-767B-5D55-5ED5-194410899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FE258D6-1725-A53B-8FDF-1943D7D12D0D}"/>
              </a:ext>
            </a:extLst>
          </p:cNvPr>
          <p:cNvSpPr>
            <a:spLocks noGrp="1"/>
          </p:cNvSpPr>
          <p:nvPr>
            <p:ph type="body" sz="half" idx="2"/>
          </p:nvPr>
        </p:nvSpPr>
        <p:spPr>
          <a:xfrm>
            <a:off x="1524000" y="2057400"/>
            <a:ext cx="32480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DF82734-7D17-DE7D-9030-1CE22365A2AB}"/>
              </a:ext>
            </a:extLst>
          </p:cNvPr>
          <p:cNvSpPr>
            <a:spLocks noGrp="1"/>
          </p:cNvSpPr>
          <p:nvPr>
            <p:ph type="ftr" sz="quarter" idx="11"/>
          </p:nvPr>
        </p:nvSpPr>
        <p:spPr/>
        <p:txBody>
          <a:bodyPr/>
          <a:lstStyle/>
          <a:p>
            <a:r>
              <a:rPr lang="en-US"/>
              <a:t>Indiana Family and Social Services Administration</a:t>
            </a:r>
          </a:p>
        </p:txBody>
      </p:sp>
      <p:sp>
        <p:nvSpPr>
          <p:cNvPr id="7" name="Slide Number Placeholder 6">
            <a:extLst>
              <a:ext uri="{FF2B5EF4-FFF2-40B4-BE49-F238E27FC236}">
                <a16:creationId xmlns:a16="http://schemas.microsoft.com/office/drawing/2014/main" id="{086B868A-A2A8-7A01-E849-BFB202545E3D}"/>
              </a:ext>
            </a:extLst>
          </p:cNvPr>
          <p:cNvSpPr>
            <a:spLocks noGrp="1"/>
          </p:cNvSpPr>
          <p:nvPr>
            <p:ph type="sldNum" sz="quarter" idx="12"/>
          </p:nvPr>
        </p:nvSpPr>
        <p:spPr/>
        <p:txBody>
          <a:bodyPr/>
          <a:lstStyle/>
          <a:p>
            <a:fld id="{DCBD9CDE-66AC-4AC4-879B-D3FD922BEE2F}" type="slidenum">
              <a:rPr lang="en-US" smtClean="0"/>
              <a:t>‹#›</a:t>
            </a:fld>
            <a:endParaRPr lang="en-US"/>
          </a:p>
        </p:txBody>
      </p:sp>
    </p:spTree>
    <p:extLst>
      <p:ext uri="{BB962C8B-B14F-4D97-AF65-F5344CB8AC3E}">
        <p14:creationId xmlns:p14="http://schemas.microsoft.com/office/powerpoint/2010/main" val="94085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EA8177-23B7-F00E-6101-A574E4773F50}"/>
              </a:ext>
            </a:extLst>
          </p:cNvPr>
          <p:cNvSpPr>
            <a:spLocks noGrp="1"/>
          </p:cNvSpPr>
          <p:nvPr>
            <p:ph type="title"/>
          </p:nvPr>
        </p:nvSpPr>
        <p:spPr>
          <a:xfrm>
            <a:off x="1523999" y="681037"/>
            <a:ext cx="10067925" cy="100965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B96A42-4C23-4E29-E033-58B2EE8BCE2A}"/>
              </a:ext>
            </a:extLst>
          </p:cNvPr>
          <p:cNvSpPr>
            <a:spLocks noGrp="1"/>
          </p:cNvSpPr>
          <p:nvPr>
            <p:ph type="body" idx="1"/>
          </p:nvPr>
        </p:nvSpPr>
        <p:spPr>
          <a:xfrm>
            <a:off x="1524000" y="1825625"/>
            <a:ext cx="10067924" cy="435133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FE456AD-B582-647D-74B3-B26F195734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Indiana Family and Social Services Administration</a:t>
            </a:r>
          </a:p>
        </p:txBody>
      </p:sp>
      <p:pic>
        <p:nvPicPr>
          <p:cNvPr id="7" name="Picture 6">
            <a:extLst>
              <a:ext uri="{FF2B5EF4-FFF2-40B4-BE49-F238E27FC236}">
                <a16:creationId xmlns:a16="http://schemas.microsoft.com/office/drawing/2014/main" id="{7CED34B2-839E-10B5-0CAF-E8276D44080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flipV="1">
            <a:off x="-2305048" y="2305052"/>
            <a:ext cx="6858000" cy="2247896"/>
          </a:xfrm>
          <a:prstGeom prst="rect">
            <a:avLst/>
          </a:prstGeom>
        </p:spPr>
      </p:pic>
      <p:sp>
        <p:nvSpPr>
          <p:cNvPr id="6" name="Slide Number Placeholder 5">
            <a:extLst>
              <a:ext uri="{FF2B5EF4-FFF2-40B4-BE49-F238E27FC236}">
                <a16:creationId xmlns:a16="http://schemas.microsoft.com/office/drawing/2014/main" id="{B3BC581A-78DE-20D5-937D-8D73F57170CE}"/>
              </a:ext>
            </a:extLst>
          </p:cNvPr>
          <p:cNvSpPr>
            <a:spLocks noGrp="1"/>
          </p:cNvSpPr>
          <p:nvPr>
            <p:ph type="sldNum" sz="quarter" idx="4"/>
          </p:nvPr>
        </p:nvSpPr>
        <p:spPr>
          <a:xfrm>
            <a:off x="276225" y="6356350"/>
            <a:ext cx="2600325" cy="365125"/>
          </a:xfrm>
          <a:prstGeom prst="rect">
            <a:avLst/>
          </a:prstGeom>
        </p:spPr>
        <p:txBody>
          <a:bodyPr vert="horz" lIns="91440" tIns="45720" rIns="91440" bIns="45720" rtlCol="0" anchor="ctr"/>
          <a:lstStyle>
            <a:lvl1pPr algn="l">
              <a:defRPr sz="1800" b="1">
                <a:solidFill>
                  <a:schemeClr val="bg1"/>
                </a:solidFill>
              </a:defRPr>
            </a:lvl1pPr>
          </a:lstStyle>
          <a:p>
            <a:fld id="{DCBD9CDE-66AC-4AC4-879B-D3FD922BEE2F}" type="slidenum">
              <a:rPr lang="en-US" smtClean="0"/>
              <a:pPr/>
              <a:t>‹#›</a:t>
            </a:fld>
            <a:endParaRPr lang="en-US" dirty="0"/>
          </a:p>
        </p:txBody>
      </p:sp>
    </p:spTree>
    <p:extLst>
      <p:ext uri="{BB962C8B-B14F-4D97-AF65-F5344CB8AC3E}">
        <p14:creationId xmlns:p14="http://schemas.microsoft.com/office/powerpoint/2010/main" val="316593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mailto:Ryan.Fennessy@anthem.com" TargetMode="External"/><Relationship Id="rId7" Type="http://schemas.openxmlformats.org/officeDocument/2006/relationships/hyperlink" Target="https://providers.anthem.com/docs/gpp/IN_CAID_PathWaysForAgingNetworkRelationsMapAndSupports.pdf?v=202312071927" TargetMode="External"/><Relationship Id="rId2" Type="http://schemas.openxmlformats.org/officeDocument/2006/relationships/hyperlink" Target="mailto:April.Walton@Anthem.com" TargetMode="External"/><Relationship Id="rId1" Type="http://schemas.openxmlformats.org/officeDocument/2006/relationships/slideLayout" Target="../slideLayouts/slideLayout13.xml"/><Relationship Id="rId6" Type="http://schemas.openxmlformats.org/officeDocument/2006/relationships/hyperlink" Target="https://providers.anthem.com/indiana-provider/patient-care/pathways-aging" TargetMode="External"/><Relationship Id="rId5" Type="http://schemas.openxmlformats.org/officeDocument/2006/relationships/hyperlink" Target="mailto:INMLTSS@ProviderRelations@anthem.com" TargetMode="External"/><Relationship Id="rId4" Type="http://schemas.openxmlformats.org/officeDocument/2006/relationships/hyperlink" Target="mailto:Amanda.Wills@anthem.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humana.com/provider/medical-resources/indiana-medicaid"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uhcprovider.com/en/health-plans-by-state/indiana-health-plans/in-comm-plan-home/how-to-join-indiana.html"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hyperlink" Target="https://www.uhcprovider.com/en/resource-library/training/instructor-led.html" TargetMode="External"/><Relationship Id="rId2" Type="http://schemas.openxmlformats.org/officeDocument/2006/relationships/hyperlink" Target="mailto:in_providerservices@uhc.com" TargetMode="External"/><Relationship Id="rId1" Type="http://schemas.openxmlformats.org/officeDocument/2006/relationships/slideLayout" Target="../slideLayouts/slideLayout2.xml"/><Relationship Id="rId4" Type="http://schemas.openxmlformats.org/officeDocument/2006/relationships/hyperlink" Target="https://www.uhcprovider.com/en/resource-library/training/digital-solutions.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uhcprovider.com/en/acces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manda_Wilson@uhc.com" TargetMode="External"/><Relationship Id="rId2" Type="http://schemas.openxmlformats.org/officeDocument/2006/relationships/hyperlink" Target="mailto:IN_providerservices@uhc.com" TargetMode="External"/><Relationship Id="rId1" Type="http://schemas.openxmlformats.org/officeDocument/2006/relationships/slideLayout" Target="../slideLayouts/slideLayout2.xml"/><Relationship Id="rId5" Type="http://schemas.openxmlformats.org/officeDocument/2006/relationships/hyperlink" Target="mailto:Joanna_peak@uhc.com" TargetMode="External"/><Relationship Id="rId4" Type="http://schemas.openxmlformats.org/officeDocument/2006/relationships/hyperlink" Target="mailto:David_hoover@uhc.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LTSSContracting@humana.com" TargetMode="External"/><Relationship Id="rId2" Type="http://schemas.openxmlformats.org/officeDocument/2006/relationships/hyperlink" Target="mailto:INmltssproviderrelations@anthem.com" TargetMode="External"/><Relationship Id="rId1" Type="http://schemas.openxmlformats.org/officeDocument/2006/relationships/slideLayout" Target="../slideLayouts/slideLayout2.xml"/><Relationship Id="rId4" Type="http://schemas.openxmlformats.org/officeDocument/2006/relationships/hyperlink" Target="mailto:IN_providerservices@uhc.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vailit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vaility.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7FD0-9E73-40C5-A0D6-A39C459D0C64}"/>
              </a:ext>
            </a:extLst>
          </p:cNvPr>
          <p:cNvSpPr>
            <a:spLocks noGrp="1"/>
          </p:cNvSpPr>
          <p:nvPr>
            <p:ph type="title"/>
          </p:nvPr>
        </p:nvSpPr>
        <p:spPr/>
        <p:txBody>
          <a:bodyPr>
            <a:normAutofit/>
          </a:bodyPr>
          <a:lstStyle/>
          <a:p>
            <a:pPr algn="ctr"/>
            <a:r>
              <a:rPr lang="en-US" sz="6000" dirty="0"/>
              <a:t>MCE Joint Presentation</a:t>
            </a:r>
          </a:p>
        </p:txBody>
      </p:sp>
      <p:sp>
        <p:nvSpPr>
          <p:cNvPr id="4" name="Footer Placeholder 3">
            <a:extLst>
              <a:ext uri="{FF2B5EF4-FFF2-40B4-BE49-F238E27FC236}">
                <a16:creationId xmlns:a16="http://schemas.microsoft.com/office/drawing/2014/main" id="{1A417C37-98E7-7BE3-DE3B-581A6BD8BFF9}"/>
              </a:ext>
            </a:extLst>
          </p:cNvPr>
          <p:cNvSpPr>
            <a:spLocks noGrp="1"/>
          </p:cNvSpPr>
          <p:nvPr>
            <p:ph type="ftr" sz="quarter" idx="11"/>
          </p:nvPr>
        </p:nvSpPr>
        <p:spPr/>
        <p:txBody>
          <a:bodyPr/>
          <a:lstStyle/>
          <a:p>
            <a:r>
              <a:rPr lang="en-US"/>
              <a:t>Indiana Family and Social Services Administration</a:t>
            </a:r>
          </a:p>
        </p:txBody>
      </p:sp>
      <p:sp>
        <p:nvSpPr>
          <p:cNvPr id="5" name="Slide Number Placeholder 4">
            <a:extLst>
              <a:ext uri="{FF2B5EF4-FFF2-40B4-BE49-F238E27FC236}">
                <a16:creationId xmlns:a16="http://schemas.microsoft.com/office/drawing/2014/main" id="{628E3F4B-FB97-29A5-1F48-9790434638BC}"/>
              </a:ext>
            </a:extLst>
          </p:cNvPr>
          <p:cNvSpPr>
            <a:spLocks noGrp="1"/>
          </p:cNvSpPr>
          <p:nvPr>
            <p:ph type="sldNum" sz="quarter" idx="12"/>
          </p:nvPr>
        </p:nvSpPr>
        <p:spPr/>
        <p:txBody>
          <a:bodyPr/>
          <a:lstStyle/>
          <a:p>
            <a:fld id="{DCBD9CDE-66AC-4AC4-879B-D3FD922BEE2F}" type="slidenum">
              <a:rPr lang="en-US" smtClean="0"/>
              <a:t>1</a:t>
            </a:fld>
            <a:endParaRPr lang="en-US"/>
          </a:p>
        </p:txBody>
      </p:sp>
      <p:pic>
        <p:nvPicPr>
          <p:cNvPr id="7" name="Picture 6">
            <a:extLst>
              <a:ext uri="{FF2B5EF4-FFF2-40B4-BE49-F238E27FC236}">
                <a16:creationId xmlns:a16="http://schemas.microsoft.com/office/drawing/2014/main" id="{F0361649-9AFB-7717-6133-E2B1A0691B09}"/>
              </a:ext>
            </a:extLst>
          </p:cNvPr>
          <p:cNvPicPr>
            <a:picLocks noChangeAspect="1"/>
          </p:cNvPicPr>
          <p:nvPr/>
        </p:nvPicPr>
        <p:blipFill>
          <a:blip r:embed="rId2"/>
          <a:stretch>
            <a:fillRect/>
          </a:stretch>
        </p:blipFill>
        <p:spPr>
          <a:xfrm>
            <a:off x="3320867" y="2562496"/>
            <a:ext cx="6196318" cy="1733007"/>
          </a:xfrm>
          <a:prstGeom prst="rect">
            <a:avLst/>
          </a:prstGeom>
        </p:spPr>
      </p:pic>
    </p:spTree>
    <p:extLst>
      <p:ext uri="{BB962C8B-B14F-4D97-AF65-F5344CB8AC3E}">
        <p14:creationId xmlns:p14="http://schemas.microsoft.com/office/powerpoint/2010/main" val="117340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A9AF8-9E6F-BC3C-8454-B18614976B20}"/>
              </a:ext>
            </a:extLst>
          </p:cNvPr>
          <p:cNvSpPr>
            <a:spLocks noGrp="1"/>
          </p:cNvSpPr>
          <p:nvPr>
            <p:ph type="title"/>
          </p:nvPr>
        </p:nvSpPr>
        <p:spPr>
          <a:xfrm>
            <a:off x="1523999" y="681037"/>
            <a:ext cx="10067925" cy="1009651"/>
          </a:xfrm>
        </p:spPr>
        <p:txBody>
          <a:bodyPr anchor="t">
            <a:normAutofit/>
          </a:bodyPr>
          <a:lstStyle/>
          <a:p>
            <a:r>
              <a:rPr lang="en-US" dirty="0"/>
              <a:t>Anthem’s Care Central Portal</a:t>
            </a:r>
          </a:p>
        </p:txBody>
      </p:sp>
      <p:sp>
        <p:nvSpPr>
          <p:cNvPr id="1035" name="Content Placeholder 2">
            <a:extLst>
              <a:ext uri="{FF2B5EF4-FFF2-40B4-BE49-F238E27FC236}">
                <a16:creationId xmlns:a16="http://schemas.microsoft.com/office/drawing/2014/main" id="{DA14C2B3-DEEE-387A-EB13-FAA57DA4C5FF}"/>
              </a:ext>
            </a:extLst>
          </p:cNvPr>
          <p:cNvSpPr>
            <a:spLocks noGrp="1"/>
          </p:cNvSpPr>
          <p:nvPr>
            <p:ph sz="half" idx="1"/>
          </p:nvPr>
        </p:nvSpPr>
        <p:spPr>
          <a:xfrm>
            <a:off x="1178352" y="1690688"/>
            <a:ext cx="4841448" cy="4766673"/>
          </a:xfrm>
        </p:spPr>
        <p:txBody>
          <a:bodyPr>
            <a:normAutofit fontScale="85000" lnSpcReduction="10000"/>
          </a:bodyPr>
          <a:lstStyle/>
          <a:p>
            <a:r>
              <a:rPr lang="en-US" dirty="0">
                <a:latin typeface="+mj-lt"/>
              </a:rPr>
              <a:t>Accessible through Availity Essential’s </a:t>
            </a:r>
            <a:r>
              <a:rPr lang="en-US" b="1" dirty="0">
                <a:latin typeface="+mj-lt"/>
              </a:rPr>
              <a:t>Payer Spaces</a:t>
            </a:r>
            <a:r>
              <a:rPr lang="en-US" dirty="0">
                <a:latin typeface="+mj-lt"/>
              </a:rPr>
              <a:t>, Care Central is a one-stop shop for LTSS/atypical providers, with tailored billing, referral and multiple dashboards to support member management, which:</a:t>
            </a:r>
          </a:p>
          <a:p>
            <a:pPr lvl="1"/>
            <a:r>
              <a:rPr lang="en-US" dirty="0">
                <a:latin typeface="+mj-lt"/>
              </a:rPr>
              <a:t>Enables a simplified, seamless and tailored online experience reducing administrative burden.</a:t>
            </a:r>
          </a:p>
          <a:p>
            <a:pPr lvl="1"/>
            <a:r>
              <a:rPr lang="en-US" dirty="0">
                <a:latin typeface="+mj-lt"/>
              </a:rPr>
              <a:t>Reduces errors, manual processes, and obsolete technology.</a:t>
            </a:r>
          </a:p>
          <a:p>
            <a:pPr lvl="1"/>
            <a:r>
              <a:rPr lang="en-US" dirty="0">
                <a:latin typeface="+mj-lt"/>
              </a:rPr>
              <a:t>Empowers the provider with quick access to information necessary to initiate and maintain member care.</a:t>
            </a:r>
          </a:p>
          <a:p>
            <a:pPr lvl="1"/>
            <a:r>
              <a:rPr lang="en-US" dirty="0">
                <a:latin typeface="+mj-lt"/>
              </a:rPr>
              <a:t>Provides clear line of site into critical data and reporting.</a:t>
            </a:r>
          </a:p>
          <a:p>
            <a:endParaRPr lang="en-US" dirty="0"/>
          </a:p>
        </p:txBody>
      </p:sp>
      <p:pic>
        <p:nvPicPr>
          <p:cNvPr id="1026" name="Picture 2" descr="A screenshot of a computer&#10;&#10;Description automatically generated">
            <a:extLst>
              <a:ext uri="{FF2B5EF4-FFF2-40B4-BE49-F238E27FC236}">
                <a16:creationId xmlns:a16="http://schemas.microsoft.com/office/drawing/2014/main" id="{4C755F33-18AD-41AC-AB47-5F91F7D997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65447" y="1690688"/>
            <a:ext cx="5470060" cy="4389723"/>
          </a:xfrm>
          <a:prstGeom prst="rect">
            <a:avLst/>
          </a:prstGeom>
          <a:solidFill>
            <a:srgbClr val="FFFFFF"/>
          </a:solidFill>
        </p:spPr>
      </p:pic>
      <p:sp>
        <p:nvSpPr>
          <p:cNvPr id="1036" name="Footer Placeholder 4">
            <a:extLst>
              <a:ext uri="{FF2B5EF4-FFF2-40B4-BE49-F238E27FC236}">
                <a16:creationId xmlns:a16="http://schemas.microsoft.com/office/drawing/2014/main" id="{3BB81CA3-48EC-810F-AB16-24CDD3824071}"/>
              </a:ext>
            </a:extLst>
          </p:cNvPr>
          <p:cNvSpPr>
            <a:spLocks noGrp="1"/>
          </p:cNvSpPr>
          <p:nvPr>
            <p:ph type="ftr" sz="quarter" idx="11"/>
          </p:nvPr>
        </p:nvSpPr>
        <p:spPr>
          <a:xfrm>
            <a:off x="4038600" y="6356350"/>
            <a:ext cx="4114800" cy="365125"/>
          </a:xfrm>
        </p:spPr>
        <p:txBody>
          <a:bodyPr/>
          <a:lstStyle/>
          <a:p>
            <a:pPr>
              <a:spcAft>
                <a:spcPts val="600"/>
              </a:spcAft>
            </a:pPr>
            <a:r>
              <a:rPr lang="en-US"/>
              <a:t>Indiana Family and Social Services Administration</a:t>
            </a:r>
          </a:p>
        </p:txBody>
      </p:sp>
      <p:sp>
        <p:nvSpPr>
          <p:cNvPr id="3" name="Slide Number Placeholder 2">
            <a:extLst>
              <a:ext uri="{FF2B5EF4-FFF2-40B4-BE49-F238E27FC236}">
                <a16:creationId xmlns:a16="http://schemas.microsoft.com/office/drawing/2014/main" id="{1589478D-767A-CDAE-A0D4-E47354252994}"/>
              </a:ext>
            </a:extLst>
          </p:cNvPr>
          <p:cNvSpPr>
            <a:spLocks noGrp="1"/>
          </p:cNvSpPr>
          <p:nvPr>
            <p:ph type="sldNum" sz="quarter" idx="12"/>
          </p:nvPr>
        </p:nvSpPr>
        <p:spPr>
          <a:xfrm>
            <a:off x="276225" y="6356350"/>
            <a:ext cx="2600325" cy="365125"/>
          </a:xfrm>
        </p:spPr>
        <p:txBody>
          <a:bodyPr anchor="ctr">
            <a:normAutofit/>
          </a:bodyPr>
          <a:lstStyle/>
          <a:p>
            <a:pPr>
              <a:lnSpc>
                <a:spcPct val="90000"/>
              </a:lnSpc>
              <a:spcAft>
                <a:spcPts val="600"/>
              </a:spcAft>
            </a:pPr>
            <a:fld id="{E1B9BB50-1CF7-D048-8262-B3B03613F80F}" type="slidenum">
              <a:rPr lang="en-US" smtClean="0"/>
              <a:pPr>
                <a:lnSpc>
                  <a:spcPct val="90000"/>
                </a:lnSpc>
                <a:spcAft>
                  <a:spcPts val="600"/>
                </a:spcAft>
              </a:pPr>
              <a:t>10</a:t>
            </a:fld>
            <a:endParaRPr lang="en-US"/>
          </a:p>
        </p:txBody>
      </p:sp>
    </p:spTree>
    <p:extLst>
      <p:ext uri="{BB962C8B-B14F-4D97-AF65-F5344CB8AC3E}">
        <p14:creationId xmlns:p14="http://schemas.microsoft.com/office/powerpoint/2010/main" val="335561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0EF6-7EA5-238C-0B58-DE31DE8BA4D6}"/>
              </a:ext>
            </a:extLst>
          </p:cNvPr>
          <p:cNvSpPr>
            <a:spLocks noGrp="1"/>
          </p:cNvSpPr>
          <p:nvPr>
            <p:ph type="title"/>
          </p:nvPr>
        </p:nvSpPr>
        <p:spPr/>
        <p:txBody>
          <a:bodyPr>
            <a:normAutofit/>
          </a:bodyPr>
          <a:lstStyle/>
          <a:p>
            <a:r>
              <a:rPr lang="en-US" sz="3200" dirty="0">
                <a:solidFill>
                  <a:schemeClr val="accent4"/>
                </a:solidFill>
              </a:rPr>
              <a:t>Anthem’s Digital Provider Enrollment tool dashboard </a:t>
            </a:r>
          </a:p>
        </p:txBody>
      </p:sp>
      <p:pic>
        <p:nvPicPr>
          <p:cNvPr id="7" name="Content Placeholder 6">
            <a:extLst>
              <a:ext uri="{FF2B5EF4-FFF2-40B4-BE49-F238E27FC236}">
                <a16:creationId xmlns:a16="http://schemas.microsoft.com/office/drawing/2014/main" id="{A0B29A0B-C578-B1D8-FB48-9FAE19DD91F2}"/>
              </a:ext>
            </a:extLst>
          </p:cNvPr>
          <p:cNvPicPr>
            <a:picLocks noGrp="1" noChangeAspect="1"/>
          </p:cNvPicPr>
          <p:nvPr>
            <p:ph sz="half" idx="1"/>
          </p:nvPr>
        </p:nvPicPr>
        <p:blipFill>
          <a:blip r:embed="rId2"/>
          <a:stretch>
            <a:fillRect/>
          </a:stretch>
        </p:blipFill>
        <p:spPr>
          <a:xfrm>
            <a:off x="6436095" y="2023427"/>
            <a:ext cx="4244473" cy="3037532"/>
          </a:xfrm>
          <a:prstGeom prst="rect">
            <a:avLst/>
          </a:prstGeom>
        </p:spPr>
      </p:pic>
      <p:sp>
        <p:nvSpPr>
          <p:cNvPr id="4" name="Content Placeholder 3">
            <a:extLst>
              <a:ext uri="{FF2B5EF4-FFF2-40B4-BE49-F238E27FC236}">
                <a16:creationId xmlns:a16="http://schemas.microsoft.com/office/drawing/2014/main" id="{91905AFE-2A50-0B34-8BBC-B201D28392A8}"/>
              </a:ext>
            </a:extLst>
          </p:cNvPr>
          <p:cNvSpPr>
            <a:spLocks noGrp="1"/>
          </p:cNvSpPr>
          <p:nvPr>
            <p:ph sz="half" idx="2"/>
          </p:nvPr>
        </p:nvSpPr>
        <p:spPr>
          <a:xfrm>
            <a:off x="1380924" y="2068472"/>
            <a:ext cx="4859620" cy="2950778"/>
          </a:xfrm>
        </p:spPr>
        <p:txBody>
          <a:bodyPr/>
          <a:lstStyle/>
          <a:p>
            <a:r>
              <a:rPr lang="en-US" dirty="0">
                <a:latin typeface="+mj-lt"/>
              </a:rPr>
              <a:t>Providers are taken to the Enrollment Dashboard page, where they can select Begin New Application to submit their enrollment.</a:t>
            </a:r>
          </a:p>
          <a:p>
            <a:endParaRPr lang="en-US" dirty="0"/>
          </a:p>
        </p:txBody>
      </p:sp>
      <p:sp>
        <p:nvSpPr>
          <p:cNvPr id="5" name="Footer Placeholder 4">
            <a:extLst>
              <a:ext uri="{FF2B5EF4-FFF2-40B4-BE49-F238E27FC236}">
                <a16:creationId xmlns:a16="http://schemas.microsoft.com/office/drawing/2014/main" id="{67C17505-1740-F1B7-FBB3-7020571CD84F}"/>
              </a:ext>
            </a:extLst>
          </p:cNvPr>
          <p:cNvSpPr>
            <a:spLocks noGrp="1"/>
          </p:cNvSpPr>
          <p:nvPr>
            <p:ph type="ftr" sz="quarter" idx="11"/>
          </p:nvPr>
        </p:nvSpPr>
        <p:spPr/>
        <p:txBody>
          <a:bodyPr/>
          <a:lstStyle/>
          <a:p>
            <a:r>
              <a:rPr lang="en-US"/>
              <a:t>Indiana Family and Social Services Administration</a:t>
            </a:r>
          </a:p>
        </p:txBody>
      </p:sp>
      <p:sp>
        <p:nvSpPr>
          <p:cNvPr id="6" name="Slide Number Placeholder 5">
            <a:extLst>
              <a:ext uri="{FF2B5EF4-FFF2-40B4-BE49-F238E27FC236}">
                <a16:creationId xmlns:a16="http://schemas.microsoft.com/office/drawing/2014/main" id="{AEA3F313-73AA-8753-D3EF-0D83D79D36FE}"/>
              </a:ext>
            </a:extLst>
          </p:cNvPr>
          <p:cNvSpPr>
            <a:spLocks noGrp="1"/>
          </p:cNvSpPr>
          <p:nvPr>
            <p:ph type="sldNum" sz="quarter" idx="12"/>
          </p:nvPr>
        </p:nvSpPr>
        <p:spPr/>
        <p:txBody>
          <a:bodyPr/>
          <a:lstStyle/>
          <a:p>
            <a:fld id="{DCBD9CDE-66AC-4AC4-879B-D3FD922BEE2F}" type="slidenum">
              <a:rPr lang="en-US" smtClean="0"/>
              <a:t>11</a:t>
            </a:fld>
            <a:endParaRPr lang="en-US"/>
          </a:p>
        </p:txBody>
      </p:sp>
    </p:spTree>
    <p:extLst>
      <p:ext uri="{BB962C8B-B14F-4D97-AF65-F5344CB8AC3E}">
        <p14:creationId xmlns:p14="http://schemas.microsoft.com/office/powerpoint/2010/main" val="185541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1C68-5427-87E4-6CD4-FE6F976861BD}"/>
              </a:ext>
            </a:extLst>
          </p:cNvPr>
          <p:cNvSpPr>
            <a:spLocks noGrp="1"/>
          </p:cNvSpPr>
          <p:nvPr>
            <p:ph type="title"/>
          </p:nvPr>
        </p:nvSpPr>
        <p:spPr>
          <a:xfrm>
            <a:off x="1523999" y="481727"/>
            <a:ext cx="10067925" cy="819173"/>
          </a:xfrm>
        </p:spPr>
        <p:txBody>
          <a:bodyPr>
            <a:noAutofit/>
          </a:bodyPr>
          <a:lstStyle/>
          <a:p>
            <a:r>
              <a:rPr lang="en-US" sz="2800" dirty="0">
                <a:solidFill>
                  <a:schemeClr val="accent4"/>
                </a:solidFill>
              </a:rPr>
              <a:t>Anthem’s Digital Provider Enrollment-Helpful Reminders</a:t>
            </a:r>
          </a:p>
        </p:txBody>
      </p:sp>
      <p:pic>
        <p:nvPicPr>
          <p:cNvPr id="7" name="Content Placeholder 6">
            <a:extLst>
              <a:ext uri="{FF2B5EF4-FFF2-40B4-BE49-F238E27FC236}">
                <a16:creationId xmlns:a16="http://schemas.microsoft.com/office/drawing/2014/main" id="{706718A7-97E7-C757-3890-252CA8EE86C4}"/>
              </a:ext>
            </a:extLst>
          </p:cNvPr>
          <p:cNvPicPr>
            <a:picLocks noGrp="1" noChangeAspect="1"/>
          </p:cNvPicPr>
          <p:nvPr>
            <p:ph sz="half" idx="1"/>
          </p:nvPr>
        </p:nvPicPr>
        <p:blipFill>
          <a:blip r:embed="rId2"/>
          <a:stretch>
            <a:fillRect/>
          </a:stretch>
        </p:blipFill>
        <p:spPr>
          <a:xfrm>
            <a:off x="1289554" y="1116493"/>
            <a:ext cx="4730247" cy="4625014"/>
          </a:xfrm>
          <a:prstGeom prst="rect">
            <a:avLst/>
          </a:prstGeom>
        </p:spPr>
      </p:pic>
      <p:sp>
        <p:nvSpPr>
          <p:cNvPr id="4" name="Content Placeholder 3">
            <a:extLst>
              <a:ext uri="{FF2B5EF4-FFF2-40B4-BE49-F238E27FC236}">
                <a16:creationId xmlns:a16="http://schemas.microsoft.com/office/drawing/2014/main" id="{9B241221-2648-461D-FE5B-141A54113352}"/>
              </a:ext>
            </a:extLst>
          </p:cNvPr>
          <p:cNvSpPr>
            <a:spLocks noGrp="1"/>
          </p:cNvSpPr>
          <p:nvPr>
            <p:ph sz="half" idx="2"/>
          </p:nvPr>
        </p:nvSpPr>
        <p:spPr>
          <a:xfrm>
            <a:off x="6353666" y="1499478"/>
            <a:ext cx="5181600" cy="4779111"/>
          </a:xfrm>
        </p:spPr>
        <p:txBody>
          <a:bodyPr>
            <a:normAutofit fontScale="92500" lnSpcReduction="20000"/>
          </a:bodyPr>
          <a:lstStyle/>
          <a:p>
            <a:pPr>
              <a:spcBef>
                <a:spcPts val="0"/>
              </a:spcBef>
            </a:pPr>
            <a:r>
              <a:rPr lang="en-US" sz="2200" dirty="0">
                <a:latin typeface="+mj-lt"/>
              </a:rPr>
              <a:t>Providers will want to choose LTSS (Long-term Service Support) when selecting from the </a:t>
            </a:r>
            <a:r>
              <a:rPr lang="en-US" sz="2200" b="1" dirty="0">
                <a:latin typeface="+mj-lt"/>
              </a:rPr>
              <a:t>What type of provider are you? </a:t>
            </a:r>
            <a:r>
              <a:rPr lang="en-US" sz="2200" dirty="0">
                <a:latin typeface="+mj-lt"/>
              </a:rPr>
              <a:t>Field. </a:t>
            </a:r>
          </a:p>
          <a:p>
            <a:pPr>
              <a:spcBef>
                <a:spcPts val="0"/>
              </a:spcBef>
            </a:pPr>
            <a:endParaRPr lang="en-US" sz="2200" dirty="0">
              <a:latin typeface="+mj-lt"/>
            </a:endParaRPr>
          </a:p>
          <a:p>
            <a:pPr>
              <a:spcBef>
                <a:spcPts val="0"/>
              </a:spcBef>
            </a:pPr>
            <a:r>
              <a:rPr lang="en-US" sz="2200" dirty="0">
                <a:latin typeface="+mj-lt"/>
              </a:rPr>
              <a:t>Reminder to providers on the required documents needed to complete their application, including: </a:t>
            </a:r>
          </a:p>
          <a:p>
            <a:pPr marL="0" indent="0">
              <a:spcBef>
                <a:spcPts val="0"/>
              </a:spcBef>
              <a:buNone/>
            </a:pPr>
            <a:endParaRPr lang="en-US" sz="2200" dirty="0">
              <a:latin typeface="+mj-lt"/>
            </a:endParaRPr>
          </a:p>
          <a:p>
            <a:pPr>
              <a:spcBef>
                <a:spcPts val="0"/>
              </a:spcBef>
            </a:pPr>
            <a:r>
              <a:rPr lang="en-US" sz="2200" dirty="0">
                <a:latin typeface="+mj-lt"/>
              </a:rPr>
              <a:t> A copy of your Division of Aging Waiver and accreditation/certifications.</a:t>
            </a:r>
          </a:p>
          <a:p>
            <a:pPr>
              <a:spcBef>
                <a:spcPts val="0"/>
              </a:spcBef>
            </a:pPr>
            <a:endParaRPr lang="en-US" sz="2200" dirty="0">
              <a:latin typeface="+mj-lt"/>
            </a:endParaRPr>
          </a:p>
          <a:p>
            <a:pPr>
              <a:spcBef>
                <a:spcPts val="0"/>
              </a:spcBef>
            </a:pPr>
            <a:r>
              <a:rPr lang="en-US" sz="2200" dirty="0">
                <a:latin typeface="+mj-lt"/>
              </a:rPr>
              <a:t>Required documents with your application include a current W-9, Copy of certification document through the Division of Aging and Indiana Medicaid, Copy of the Secretary of State letter, and Certificate of Insurance (COI).</a:t>
            </a:r>
          </a:p>
          <a:p>
            <a:pPr>
              <a:spcBef>
                <a:spcPts val="0"/>
              </a:spcBef>
            </a:pPr>
            <a:endParaRPr lang="en-US" sz="2200" dirty="0">
              <a:latin typeface="+mj-lt"/>
            </a:endParaRPr>
          </a:p>
          <a:p>
            <a:pPr>
              <a:spcBef>
                <a:spcPts val="0"/>
              </a:spcBef>
            </a:pPr>
            <a:r>
              <a:rPr lang="en-US" sz="2200" dirty="0">
                <a:latin typeface="+mj-lt"/>
              </a:rPr>
              <a:t>The dashboard page also allows providers to check the status of their applications,  once submitted.</a:t>
            </a:r>
          </a:p>
          <a:p>
            <a:pPr>
              <a:spcBef>
                <a:spcPts val="0"/>
              </a:spcBef>
            </a:pPr>
            <a:endParaRPr lang="en-US" sz="2200" dirty="0">
              <a:latin typeface="+mj-lt"/>
            </a:endParaRPr>
          </a:p>
          <a:p>
            <a:endParaRPr lang="en-US" dirty="0"/>
          </a:p>
        </p:txBody>
      </p:sp>
      <p:sp>
        <p:nvSpPr>
          <p:cNvPr id="5" name="Footer Placeholder 4">
            <a:extLst>
              <a:ext uri="{FF2B5EF4-FFF2-40B4-BE49-F238E27FC236}">
                <a16:creationId xmlns:a16="http://schemas.microsoft.com/office/drawing/2014/main" id="{9D957B8C-3C99-E272-1BC4-936CD1B0D6B0}"/>
              </a:ext>
            </a:extLst>
          </p:cNvPr>
          <p:cNvSpPr>
            <a:spLocks noGrp="1"/>
          </p:cNvSpPr>
          <p:nvPr>
            <p:ph type="ftr" sz="quarter" idx="11"/>
          </p:nvPr>
        </p:nvSpPr>
        <p:spPr/>
        <p:txBody>
          <a:bodyPr/>
          <a:lstStyle/>
          <a:p>
            <a:r>
              <a:rPr lang="en-US"/>
              <a:t>Indiana Family and Social Services Administration</a:t>
            </a:r>
          </a:p>
        </p:txBody>
      </p:sp>
      <p:sp>
        <p:nvSpPr>
          <p:cNvPr id="6" name="Slide Number Placeholder 5">
            <a:extLst>
              <a:ext uri="{FF2B5EF4-FFF2-40B4-BE49-F238E27FC236}">
                <a16:creationId xmlns:a16="http://schemas.microsoft.com/office/drawing/2014/main" id="{F780FB00-707F-131E-BBD4-C74BEFA3DC51}"/>
              </a:ext>
            </a:extLst>
          </p:cNvPr>
          <p:cNvSpPr>
            <a:spLocks noGrp="1"/>
          </p:cNvSpPr>
          <p:nvPr>
            <p:ph type="sldNum" sz="quarter" idx="12"/>
          </p:nvPr>
        </p:nvSpPr>
        <p:spPr/>
        <p:txBody>
          <a:bodyPr/>
          <a:lstStyle/>
          <a:p>
            <a:fld id="{DCBD9CDE-66AC-4AC4-879B-D3FD922BEE2F}" type="slidenum">
              <a:rPr lang="en-US" smtClean="0"/>
              <a:t>12</a:t>
            </a:fld>
            <a:endParaRPr lang="en-US"/>
          </a:p>
        </p:txBody>
      </p:sp>
      <p:cxnSp>
        <p:nvCxnSpPr>
          <p:cNvPr id="9" name="Straight Arrow Connector 8">
            <a:extLst>
              <a:ext uri="{FF2B5EF4-FFF2-40B4-BE49-F238E27FC236}">
                <a16:creationId xmlns:a16="http://schemas.microsoft.com/office/drawing/2014/main" id="{F1A69D1C-7B7A-B4EE-6135-92210AC8B3EA}"/>
              </a:ext>
            </a:extLst>
          </p:cNvPr>
          <p:cNvCxnSpPr>
            <a:cxnSpLocks/>
          </p:cNvCxnSpPr>
          <p:nvPr/>
        </p:nvCxnSpPr>
        <p:spPr>
          <a:xfrm flipH="1">
            <a:off x="5029987" y="1923454"/>
            <a:ext cx="1427005" cy="129318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B473566-7A37-3938-AF9D-4AE26465F6C2}"/>
              </a:ext>
            </a:extLst>
          </p:cNvPr>
          <p:cNvCxnSpPr>
            <a:cxnSpLocks/>
          </p:cNvCxnSpPr>
          <p:nvPr/>
        </p:nvCxnSpPr>
        <p:spPr>
          <a:xfrm flipV="1">
            <a:off x="5448693" y="2791631"/>
            <a:ext cx="1008299" cy="117705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151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A5F6-AD03-8841-6DD5-0342BA212B53}"/>
              </a:ext>
            </a:extLst>
          </p:cNvPr>
          <p:cNvSpPr>
            <a:spLocks noGrp="1"/>
          </p:cNvSpPr>
          <p:nvPr>
            <p:ph type="title"/>
          </p:nvPr>
        </p:nvSpPr>
        <p:spPr>
          <a:xfrm>
            <a:off x="1576388" y="715379"/>
            <a:ext cx="9110086" cy="914400"/>
          </a:xfrm>
        </p:spPr>
        <p:txBody>
          <a:bodyPr/>
          <a:lstStyle/>
          <a:p>
            <a:r>
              <a:rPr lang="en-US" dirty="0">
                <a:solidFill>
                  <a:schemeClr val="accent4"/>
                </a:solidFill>
              </a:rPr>
              <a:t>Anthem Provider Education/Training and Outreach</a:t>
            </a:r>
          </a:p>
        </p:txBody>
      </p:sp>
      <p:sp>
        <p:nvSpPr>
          <p:cNvPr id="3" name="Slide Number Placeholder 2">
            <a:extLst>
              <a:ext uri="{FF2B5EF4-FFF2-40B4-BE49-F238E27FC236}">
                <a16:creationId xmlns:a16="http://schemas.microsoft.com/office/drawing/2014/main" id="{EAA2C6CD-C422-8245-33F1-4091F7FB82EF}"/>
              </a:ext>
            </a:extLst>
          </p:cNvPr>
          <p:cNvSpPr>
            <a:spLocks noGrp="1"/>
          </p:cNvSpPr>
          <p:nvPr>
            <p:ph type="sldNum" sz="quarter" idx="12"/>
          </p:nvPr>
        </p:nvSpPr>
        <p:spPr/>
        <p:txBody>
          <a:bodyPr/>
          <a:lstStyle/>
          <a:p>
            <a:fld id="{E1B9BB50-1CF7-D048-8262-B3B03613F80F}" type="slidenum">
              <a:rPr lang="en-US" smtClean="0"/>
              <a:pPr/>
              <a:t>13</a:t>
            </a:fld>
            <a:endParaRPr lang="en-US"/>
          </a:p>
        </p:txBody>
      </p:sp>
      <p:sp>
        <p:nvSpPr>
          <p:cNvPr id="4" name="Text Placeholder 3">
            <a:extLst>
              <a:ext uri="{FF2B5EF4-FFF2-40B4-BE49-F238E27FC236}">
                <a16:creationId xmlns:a16="http://schemas.microsoft.com/office/drawing/2014/main" id="{19EEEF61-83EB-857F-31CF-4261B37124A8}"/>
              </a:ext>
            </a:extLst>
          </p:cNvPr>
          <p:cNvSpPr>
            <a:spLocks noGrp="1"/>
          </p:cNvSpPr>
          <p:nvPr>
            <p:ph type="body" sz="quarter" idx="13"/>
          </p:nvPr>
        </p:nvSpPr>
        <p:spPr>
          <a:xfrm>
            <a:off x="1505526" y="1433845"/>
            <a:ext cx="5635118" cy="4922505"/>
          </a:xfrm>
        </p:spPr>
        <p:txBody>
          <a:bodyPr>
            <a:noAutofit/>
          </a:bodyPr>
          <a:lstStyle/>
          <a:p>
            <a:pPr marL="0" indent="0">
              <a:lnSpc>
                <a:spcPct val="100000"/>
              </a:lnSpc>
              <a:spcBef>
                <a:spcPts val="400"/>
              </a:spcBef>
              <a:buNone/>
            </a:pPr>
            <a:r>
              <a:rPr lang="en-US" sz="2000" b="1" dirty="0">
                <a:latin typeface="+mj-lt"/>
              </a:rPr>
              <a:t>Go-live support:</a:t>
            </a:r>
          </a:p>
          <a:p>
            <a:pPr>
              <a:lnSpc>
                <a:spcPct val="100000"/>
              </a:lnSpc>
              <a:spcBef>
                <a:spcPts val="400"/>
              </a:spcBef>
            </a:pPr>
            <a:r>
              <a:rPr lang="en-US" sz="1600" b="1" dirty="0">
                <a:latin typeface="+mj-lt"/>
              </a:rPr>
              <a:t>Dedicated Provider Relations representative: </a:t>
            </a:r>
            <a:r>
              <a:rPr lang="en-US" sz="1600" dirty="0">
                <a:latin typeface="+mj-lt"/>
              </a:rPr>
              <a:t>Long-term services and supports (LTSS) providers will be assigned a local and dedicated Provider Relations representative, equipped with the expertise to offer comprehensive support and resources. Leading up to implementation, the team is offering ongoing office hours to walk providers through the Digital Provider Enrollment tool and will offer in-person or virtual support to include individualized training, resources, and tools dependent on your needs and preferences. </a:t>
            </a:r>
          </a:p>
          <a:p>
            <a:pPr>
              <a:lnSpc>
                <a:spcPct val="100000"/>
              </a:lnSpc>
              <a:spcBef>
                <a:spcPts val="400"/>
              </a:spcBef>
            </a:pPr>
            <a:endParaRPr lang="en-US" sz="1100" dirty="0">
              <a:latin typeface="+mj-lt"/>
            </a:endParaRPr>
          </a:p>
          <a:p>
            <a:pPr>
              <a:lnSpc>
                <a:spcPct val="100000"/>
              </a:lnSpc>
              <a:spcBef>
                <a:spcPts val="400"/>
              </a:spcBef>
            </a:pPr>
            <a:r>
              <a:rPr lang="en-US" sz="1600" b="1" dirty="0">
                <a:latin typeface="+mj-lt"/>
              </a:rPr>
              <a:t>Monthly office hours: </a:t>
            </a:r>
            <a:r>
              <a:rPr lang="en-US" sz="1600" dirty="0">
                <a:latin typeface="+mj-lt"/>
              </a:rPr>
              <a:t>We will offer virtual monthly office hours where providers may connect with Anthem’s LTSS Provider Relations team to get answers to questions or seek technical assistance in preparation for implementation. </a:t>
            </a:r>
          </a:p>
          <a:p>
            <a:pPr>
              <a:lnSpc>
                <a:spcPct val="100000"/>
              </a:lnSpc>
              <a:spcBef>
                <a:spcPts val="400"/>
              </a:spcBef>
            </a:pPr>
            <a:endParaRPr lang="en-US" sz="1100" dirty="0">
              <a:latin typeface="+mj-lt"/>
            </a:endParaRPr>
          </a:p>
          <a:p>
            <a:pPr>
              <a:lnSpc>
                <a:spcPct val="100000"/>
              </a:lnSpc>
              <a:spcBef>
                <a:spcPts val="400"/>
              </a:spcBef>
            </a:pPr>
            <a:r>
              <a:rPr lang="en-US" sz="1600" b="1" dirty="0">
                <a:latin typeface="+mj-lt"/>
              </a:rPr>
              <a:t>LTSS provider webinars: </a:t>
            </a:r>
            <a:r>
              <a:rPr lang="en-US" sz="1600" dirty="0">
                <a:latin typeface="+mj-lt"/>
              </a:rPr>
              <a:t>We will host monthly webinars covering a variety of LTSS provider-focused topics designed to support you in the Pathways for Aging implementation.</a:t>
            </a:r>
          </a:p>
        </p:txBody>
      </p:sp>
      <p:sp>
        <p:nvSpPr>
          <p:cNvPr id="5" name="Text Placeholder 11">
            <a:extLst>
              <a:ext uri="{FF2B5EF4-FFF2-40B4-BE49-F238E27FC236}">
                <a16:creationId xmlns:a16="http://schemas.microsoft.com/office/drawing/2014/main" id="{C84CEBD5-6C6E-2D91-8890-5B448788FBBE}"/>
              </a:ext>
            </a:extLst>
          </p:cNvPr>
          <p:cNvSpPr txBox="1">
            <a:spLocks/>
          </p:cNvSpPr>
          <p:nvPr/>
        </p:nvSpPr>
        <p:spPr>
          <a:xfrm>
            <a:off x="7783439" y="1443264"/>
            <a:ext cx="3763326" cy="48648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Font typeface="Arial" panose="020B0604020202020204" pitchFamily="34" charset="0"/>
              <a:buNone/>
            </a:pPr>
            <a:r>
              <a:rPr lang="en-US" sz="2000" b="1" dirty="0">
                <a:latin typeface="+mj-lt"/>
              </a:rPr>
              <a:t>Anthem provider essentials:</a:t>
            </a:r>
          </a:p>
          <a:p>
            <a:pPr>
              <a:lnSpc>
                <a:spcPct val="100000"/>
              </a:lnSpc>
              <a:spcBef>
                <a:spcPts val="400"/>
              </a:spcBef>
            </a:pPr>
            <a:r>
              <a:rPr lang="en-US" sz="1600" dirty="0">
                <a:latin typeface="+mj-lt"/>
              </a:rPr>
              <a:t>Anthem’s Indiana Pathways for Aging Quick Reference Guide</a:t>
            </a:r>
          </a:p>
          <a:p>
            <a:pPr>
              <a:lnSpc>
                <a:spcPct val="100000"/>
              </a:lnSpc>
              <a:spcBef>
                <a:spcPts val="400"/>
              </a:spcBef>
            </a:pPr>
            <a:r>
              <a:rPr lang="en-US" sz="1600" dirty="0">
                <a:latin typeface="+mj-lt"/>
              </a:rPr>
              <a:t>Anthem’s Indiana Pathways for Aging Provider Manual </a:t>
            </a:r>
          </a:p>
          <a:p>
            <a:pPr>
              <a:lnSpc>
                <a:spcPct val="100000"/>
              </a:lnSpc>
              <a:spcBef>
                <a:spcPts val="400"/>
              </a:spcBef>
            </a:pPr>
            <a:r>
              <a:rPr lang="en-US" sz="1600" dirty="0">
                <a:latin typeface="+mj-lt"/>
              </a:rPr>
              <a:t>Registration for claims submission  </a:t>
            </a:r>
          </a:p>
          <a:p>
            <a:pPr>
              <a:lnSpc>
                <a:spcPct val="100000"/>
              </a:lnSpc>
              <a:spcBef>
                <a:spcPts val="400"/>
              </a:spcBef>
            </a:pPr>
            <a:r>
              <a:rPr lang="en-US" sz="1600" dirty="0">
                <a:latin typeface="+mj-lt"/>
              </a:rPr>
              <a:t>Enrollment in electronic funds transfer </a:t>
            </a:r>
          </a:p>
          <a:p>
            <a:pPr>
              <a:lnSpc>
                <a:spcPct val="100000"/>
              </a:lnSpc>
              <a:spcBef>
                <a:spcPts val="400"/>
              </a:spcBef>
            </a:pPr>
            <a:r>
              <a:rPr lang="en-US" sz="1600" dirty="0">
                <a:latin typeface="+mj-lt"/>
              </a:rPr>
              <a:t>Anthem’s comprehensive Training Support, to include topics such as:</a:t>
            </a:r>
          </a:p>
          <a:p>
            <a:pPr lvl="1">
              <a:lnSpc>
                <a:spcPct val="100000"/>
              </a:lnSpc>
              <a:spcBef>
                <a:spcPts val="0"/>
              </a:spcBef>
            </a:pPr>
            <a:r>
              <a:rPr lang="en-US" sz="1600" dirty="0">
                <a:latin typeface="+mj-lt"/>
              </a:rPr>
              <a:t>Claims and billing</a:t>
            </a:r>
          </a:p>
          <a:p>
            <a:pPr lvl="1">
              <a:lnSpc>
                <a:spcPct val="100000"/>
              </a:lnSpc>
              <a:spcBef>
                <a:spcPts val="0"/>
              </a:spcBef>
            </a:pPr>
            <a:r>
              <a:rPr lang="en-US" sz="1600" dirty="0">
                <a:latin typeface="+mj-lt"/>
              </a:rPr>
              <a:t>Authorizations</a:t>
            </a:r>
          </a:p>
          <a:p>
            <a:pPr lvl="1">
              <a:lnSpc>
                <a:spcPct val="100000"/>
              </a:lnSpc>
              <a:spcBef>
                <a:spcPts val="0"/>
              </a:spcBef>
            </a:pPr>
            <a:r>
              <a:rPr lang="en-US" sz="1600" dirty="0">
                <a:latin typeface="+mj-lt"/>
              </a:rPr>
              <a:t>Person-centered planning </a:t>
            </a:r>
          </a:p>
          <a:p>
            <a:pPr lvl="1">
              <a:lnSpc>
                <a:spcPct val="100000"/>
              </a:lnSpc>
              <a:spcBef>
                <a:spcPts val="0"/>
              </a:spcBef>
            </a:pPr>
            <a:r>
              <a:rPr lang="en-US" sz="1600" dirty="0">
                <a:latin typeface="+mj-lt"/>
              </a:rPr>
              <a:t>Accepting referrals </a:t>
            </a:r>
          </a:p>
          <a:p>
            <a:pPr lvl="1">
              <a:lnSpc>
                <a:spcPct val="100000"/>
              </a:lnSpc>
              <a:spcBef>
                <a:spcPts val="0"/>
              </a:spcBef>
            </a:pPr>
            <a:r>
              <a:rPr lang="en-US" sz="1600" dirty="0">
                <a:latin typeface="+mj-lt"/>
              </a:rPr>
              <a:t>HCBS settings rule</a:t>
            </a:r>
          </a:p>
          <a:p>
            <a:pPr lvl="1">
              <a:lnSpc>
                <a:spcPct val="100000"/>
              </a:lnSpc>
              <a:spcBef>
                <a:spcPts val="0"/>
              </a:spcBef>
            </a:pPr>
            <a:r>
              <a:rPr lang="en-US" sz="1600" dirty="0">
                <a:latin typeface="+mj-lt"/>
              </a:rPr>
              <a:t>Workforce development </a:t>
            </a:r>
          </a:p>
          <a:p>
            <a:pPr lvl="1">
              <a:lnSpc>
                <a:spcPct val="100000"/>
              </a:lnSpc>
              <a:spcBef>
                <a:spcPts val="0"/>
              </a:spcBef>
            </a:pPr>
            <a:r>
              <a:rPr lang="en-US" sz="1600" dirty="0">
                <a:latin typeface="+mj-lt"/>
              </a:rPr>
              <a:t>Value-based programs </a:t>
            </a:r>
          </a:p>
          <a:p>
            <a:pPr>
              <a:lnSpc>
                <a:spcPct val="100000"/>
              </a:lnSpc>
              <a:spcBef>
                <a:spcPts val="400"/>
              </a:spcBef>
            </a:pPr>
            <a:endParaRPr lang="en-US" sz="1400" dirty="0"/>
          </a:p>
        </p:txBody>
      </p:sp>
    </p:spTree>
    <p:extLst>
      <p:ext uri="{BB962C8B-B14F-4D97-AF65-F5344CB8AC3E}">
        <p14:creationId xmlns:p14="http://schemas.microsoft.com/office/powerpoint/2010/main" val="768419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20B7-1F53-44EF-DCB5-81F18ADB9497}"/>
              </a:ext>
            </a:extLst>
          </p:cNvPr>
          <p:cNvSpPr>
            <a:spLocks noGrp="1"/>
          </p:cNvSpPr>
          <p:nvPr>
            <p:ph type="title"/>
          </p:nvPr>
        </p:nvSpPr>
        <p:spPr>
          <a:xfrm>
            <a:off x="1431635" y="615810"/>
            <a:ext cx="8321965" cy="639411"/>
          </a:xfrm>
        </p:spPr>
        <p:txBody>
          <a:bodyPr>
            <a:normAutofit fontScale="90000"/>
          </a:bodyPr>
          <a:lstStyle/>
          <a:p>
            <a:r>
              <a:rPr lang="en-US" sz="3600" dirty="0">
                <a:solidFill>
                  <a:schemeClr val="accent4"/>
                </a:solidFill>
              </a:rPr>
              <a:t>Your Anthem LTSS Provider Relations Team </a:t>
            </a:r>
          </a:p>
        </p:txBody>
      </p:sp>
      <p:sp>
        <p:nvSpPr>
          <p:cNvPr id="3" name="Slide Number Placeholder 2">
            <a:extLst>
              <a:ext uri="{FF2B5EF4-FFF2-40B4-BE49-F238E27FC236}">
                <a16:creationId xmlns:a16="http://schemas.microsoft.com/office/drawing/2014/main" id="{FDAE0184-D4E2-5675-369D-D9DF83AFBF75}"/>
              </a:ext>
            </a:extLst>
          </p:cNvPr>
          <p:cNvSpPr>
            <a:spLocks noGrp="1"/>
          </p:cNvSpPr>
          <p:nvPr>
            <p:ph type="sldNum" sz="quarter" idx="12"/>
          </p:nvPr>
        </p:nvSpPr>
        <p:spPr/>
        <p:txBody>
          <a:bodyPr/>
          <a:lstStyle/>
          <a:p>
            <a:fld id="{E1B9BB50-1CF7-D048-8262-B3B03613F80F}" type="slidenum">
              <a:rPr lang="en-US" smtClean="0"/>
              <a:pPr/>
              <a:t>14</a:t>
            </a:fld>
            <a:endParaRPr lang="en-US"/>
          </a:p>
        </p:txBody>
      </p:sp>
      <p:sp>
        <p:nvSpPr>
          <p:cNvPr id="4" name="Text Placeholder 3">
            <a:extLst>
              <a:ext uri="{FF2B5EF4-FFF2-40B4-BE49-F238E27FC236}">
                <a16:creationId xmlns:a16="http://schemas.microsoft.com/office/drawing/2014/main" id="{C0432860-3C50-99A7-B51A-8A9BBC20E48C}"/>
              </a:ext>
            </a:extLst>
          </p:cNvPr>
          <p:cNvSpPr>
            <a:spLocks noGrp="1"/>
          </p:cNvSpPr>
          <p:nvPr>
            <p:ph type="body" sz="quarter" idx="13"/>
          </p:nvPr>
        </p:nvSpPr>
        <p:spPr>
          <a:xfrm>
            <a:off x="1274619" y="1620292"/>
            <a:ext cx="10071662" cy="2619615"/>
          </a:xfrm>
        </p:spPr>
        <p:txBody>
          <a:bodyPr/>
          <a:lstStyle/>
          <a:p>
            <a:pPr marL="0" indent="0">
              <a:buNone/>
            </a:pPr>
            <a:r>
              <a:rPr lang="en-US" sz="2000" b="1" dirty="0">
                <a:solidFill>
                  <a:schemeClr val="tx2"/>
                </a:solidFill>
                <a:latin typeface="+mj-lt"/>
              </a:rPr>
              <a:t>Provider Relationship representatives</a:t>
            </a:r>
          </a:p>
          <a:p>
            <a:endParaRPr lang="en-US" sz="1200" b="1" dirty="0">
              <a:solidFill>
                <a:schemeClr val="tx2"/>
              </a:solidFill>
              <a:latin typeface="+mj-lt"/>
            </a:endParaRPr>
          </a:p>
          <a:p>
            <a:pPr marL="0" indent="0" algn="ctr" defTabSz="874713">
              <a:lnSpc>
                <a:spcPct val="100000"/>
              </a:lnSpc>
              <a:spcBef>
                <a:spcPts val="0"/>
              </a:spcBef>
              <a:buNone/>
              <a:tabLst>
                <a:tab pos="2743200" algn="l"/>
                <a:tab pos="5948363" algn="l"/>
                <a:tab pos="6115050" algn="l"/>
              </a:tabLst>
            </a:pPr>
            <a:r>
              <a:rPr lang="en-US" sz="1600" dirty="0">
                <a:latin typeface="+mj-lt"/>
              </a:rPr>
              <a:t>				</a:t>
            </a:r>
            <a:r>
              <a:rPr lang="en-US" sz="1600" b="1" dirty="0">
                <a:latin typeface="+mj-lt"/>
              </a:rPr>
              <a:t>		</a:t>
            </a:r>
          </a:p>
          <a:p>
            <a:pPr marL="0" indent="0" algn="ctr">
              <a:lnSpc>
                <a:spcPct val="100000"/>
              </a:lnSpc>
              <a:spcBef>
                <a:spcPts val="0"/>
              </a:spcBef>
              <a:buNone/>
              <a:tabLst>
                <a:tab pos="2743200" algn="l"/>
                <a:tab pos="5948363" algn="l"/>
              </a:tabLst>
            </a:pPr>
            <a:r>
              <a:rPr lang="en-US" sz="1400" dirty="0">
                <a:latin typeface="+mj-lt"/>
              </a:rPr>
              <a:t>	</a:t>
            </a:r>
            <a:endParaRPr lang="en-US" dirty="0">
              <a:latin typeface="+mj-lt"/>
            </a:endParaRPr>
          </a:p>
        </p:txBody>
      </p:sp>
      <p:sp>
        <p:nvSpPr>
          <p:cNvPr id="9" name="TextBox 8">
            <a:extLst>
              <a:ext uri="{FF2B5EF4-FFF2-40B4-BE49-F238E27FC236}">
                <a16:creationId xmlns:a16="http://schemas.microsoft.com/office/drawing/2014/main" id="{3CD473FB-5D28-2351-4525-D00AB224FE14}"/>
              </a:ext>
            </a:extLst>
          </p:cNvPr>
          <p:cNvSpPr txBox="1"/>
          <p:nvPr/>
        </p:nvSpPr>
        <p:spPr>
          <a:xfrm>
            <a:off x="1274619" y="4748852"/>
            <a:ext cx="10649526" cy="1169551"/>
          </a:xfrm>
          <a:prstGeom prst="rect">
            <a:avLst/>
          </a:prstGeom>
          <a:noFill/>
        </p:spPr>
        <p:txBody>
          <a:bodyPr wrap="square" rtlCol="0">
            <a:spAutoFit/>
          </a:bodyPr>
          <a:lstStyle/>
          <a:p>
            <a:r>
              <a:rPr lang="en-US" sz="2000" b="1" dirty="0">
                <a:solidFill>
                  <a:schemeClr val="tx2"/>
                </a:solidFill>
                <a:latin typeface="+mj-lt"/>
              </a:rPr>
              <a:t>Additional resources and contacts:</a:t>
            </a:r>
          </a:p>
          <a:p>
            <a:endParaRPr lang="en-US" sz="1600" b="1" dirty="0">
              <a:solidFill>
                <a:schemeClr val="tx2"/>
              </a:solidFill>
              <a:latin typeface="+mj-lt"/>
            </a:endParaRPr>
          </a:p>
          <a:p>
            <a:endParaRPr lang="en-US" sz="1600" dirty="0">
              <a:latin typeface="+mj-lt"/>
            </a:endParaRPr>
          </a:p>
          <a:p>
            <a:endParaRPr lang="en-US" dirty="0"/>
          </a:p>
        </p:txBody>
      </p:sp>
      <p:sp>
        <p:nvSpPr>
          <p:cNvPr id="8" name="TextBox 7">
            <a:extLst>
              <a:ext uri="{FF2B5EF4-FFF2-40B4-BE49-F238E27FC236}">
                <a16:creationId xmlns:a16="http://schemas.microsoft.com/office/drawing/2014/main" id="{B085BE73-B559-EB8A-2B0C-F3A9BF94BB52}"/>
              </a:ext>
            </a:extLst>
          </p:cNvPr>
          <p:cNvSpPr txBox="1"/>
          <p:nvPr/>
        </p:nvSpPr>
        <p:spPr>
          <a:xfrm>
            <a:off x="866289" y="1987049"/>
            <a:ext cx="2955636" cy="1107996"/>
          </a:xfrm>
          <a:prstGeom prst="rect">
            <a:avLst/>
          </a:prstGeom>
          <a:noFill/>
        </p:spPr>
        <p:txBody>
          <a:bodyPr wrap="square" rtlCol="0">
            <a:spAutoFit/>
          </a:bodyPr>
          <a:lstStyle/>
          <a:p>
            <a:pPr algn="ctr"/>
            <a:r>
              <a:rPr lang="en-US" dirty="0">
                <a:latin typeface="+mj-lt"/>
              </a:rPr>
              <a:t>Northern Indiana</a:t>
            </a:r>
          </a:p>
          <a:p>
            <a:pPr algn="ctr"/>
            <a:r>
              <a:rPr lang="en-US" sz="1600" dirty="0">
                <a:latin typeface="+mj-lt"/>
              </a:rPr>
              <a:t>Latasha Cobb</a:t>
            </a:r>
          </a:p>
          <a:p>
            <a:pPr algn="ctr"/>
            <a:r>
              <a:rPr lang="en-US" sz="1600" b="1" dirty="0">
                <a:latin typeface="+mj-lt"/>
              </a:rPr>
              <a:t>317-503-0843</a:t>
            </a:r>
          </a:p>
          <a:p>
            <a:pPr algn="ctr"/>
            <a:r>
              <a:rPr lang="en-US" sz="1600" dirty="0">
                <a:latin typeface="+mj-lt"/>
              </a:rPr>
              <a:t>LaTasha.Cobb@anthem.com</a:t>
            </a:r>
          </a:p>
        </p:txBody>
      </p:sp>
      <p:sp>
        <p:nvSpPr>
          <p:cNvPr id="11" name="TextBox 10">
            <a:extLst>
              <a:ext uri="{FF2B5EF4-FFF2-40B4-BE49-F238E27FC236}">
                <a16:creationId xmlns:a16="http://schemas.microsoft.com/office/drawing/2014/main" id="{C1EDEF1D-9AD9-1243-A0AE-451B050426D3}"/>
              </a:ext>
            </a:extLst>
          </p:cNvPr>
          <p:cNvSpPr txBox="1"/>
          <p:nvPr/>
        </p:nvSpPr>
        <p:spPr>
          <a:xfrm>
            <a:off x="4067273" y="2020922"/>
            <a:ext cx="3214254" cy="1107996"/>
          </a:xfrm>
          <a:prstGeom prst="rect">
            <a:avLst/>
          </a:prstGeom>
          <a:noFill/>
        </p:spPr>
        <p:txBody>
          <a:bodyPr wrap="square" rtlCol="0">
            <a:spAutoFit/>
          </a:bodyPr>
          <a:lstStyle/>
          <a:p>
            <a:pPr algn="ctr"/>
            <a:r>
              <a:rPr lang="en-US" dirty="0">
                <a:latin typeface="+mj-lt"/>
              </a:rPr>
              <a:t>Central Indiana</a:t>
            </a:r>
          </a:p>
          <a:p>
            <a:pPr algn="ctr"/>
            <a:r>
              <a:rPr lang="en-US" sz="1600" dirty="0">
                <a:latin typeface="+mj-lt"/>
              </a:rPr>
              <a:t>David Castaneda</a:t>
            </a:r>
          </a:p>
          <a:p>
            <a:pPr algn="ctr"/>
            <a:r>
              <a:rPr lang="en-US" sz="1600" b="1" dirty="0">
                <a:latin typeface="+mj-lt"/>
              </a:rPr>
              <a:t>317-503-0843</a:t>
            </a:r>
          </a:p>
          <a:p>
            <a:pPr algn="ctr"/>
            <a:r>
              <a:rPr lang="en-US" sz="1600" dirty="0">
                <a:latin typeface="+mj-lt"/>
              </a:rPr>
              <a:t>David.Castaneda@anthem.com</a:t>
            </a:r>
          </a:p>
        </p:txBody>
      </p:sp>
      <p:sp>
        <p:nvSpPr>
          <p:cNvPr id="12" name="TextBox 11">
            <a:extLst>
              <a:ext uri="{FF2B5EF4-FFF2-40B4-BE49-F238E27FC236}">
                <a16:creationId xmlns:a16="http://schemas.microsoft.com/office/drawing/2014/main" id="{66B08794-868A-0E52-CFDE-D6194F2FDB65}"/>
              </a:ext>
            </a:extLst>
          </p:cNvPr>
          <p:cNvSpPr txBox="1"/>
          <p:nvPr/>
        </p:nvSpPr>
        <p:spPr>
          <a:xfrm>
            <a:off x="7526875" y="2011030"/>
            <a:ext cx="3214253" cy="1107996"/>
          </a:xfrm>
          <a:prstGeom prst="rect">
            <a:avLst/>
          </a:prstGeom>
          <a:noFill/>
        </p:spPr>
        <p:txBody>
          <a:bodyPr wrap="square" rtlCol="0">
            <a:spAutoFit/>
          </a:bodyPr>
          <a:lstStyle/>
          <a:p>
            <a:pPr algn="ctr"/>
            <a:r>
              <a:rPr lang="en-US" dirty="0">
                <a:latin typeface="+mj-lt"/>
              </a:rPr>
              <a:t>Southern Indiana</a:t>
            </a:r>
          </a:p>
          <a:p>
            <a:pPr algn="ctr"/>
            <a:r>
              <a:rPr lang="en-US" sz="1600" dirty="0">
                <a:latin typeface="+mj-lt"/>
              </a:rPr>
              <a:t>Haley Osborne</a:t>
            </a:r>
          </a:p>
          <a:p>
            <a:pPr algn="ctr"/>
            <a:r>
              <a:rPr lang="en-US" sz="1600" b="1" dirty="0">
                <a:latin typeface="+mj-lt"/>
              </a:rPr>
              <a:t>317-671-2141</a:t>
            </a:r>
            <a:endParaRPr lang="en-US" sz="1600" dirty="0">
              <a:latin typeface="+mj-lt"/>
            </a:endParaRPr>
          </a:p>
          <a:p>
            <a:pPr algn="ctr"/>
            <a:r>
              <a:rPr lang="en-US" sz="1600" dirty="0">
                <a:latin typeface="+mj-lt"/>
              </a:rPr>
              <a:t>Haley.Osborne@Anthem.com</a:t>
            </a:r>
          </a:p>
        </p:txBody>
      </p:sp>
      <p:sp>
        <p:nvSpPr>
          <p:cNvPr id="13" name="TextBox 12">
            <a:extLst>
              <a:ext uri="{FF2B5EF4-FFF2-40B4-BE49-F238E27FC236}">
                <a16:creationId xmlns:a16="http://schemas.microsoft.com/office/drawing/2014/main" id="{C56101BD-A51E-4175-52B4-532724200F56}"/>
              </a:ext>
            </a:extLst>
          </p:cNvPr>
          <p:cNvSpPr txBox="1"/>
          <p:nvPr/>
        </p:nvSpPr>
        <p:spPr>
          <a:xfrm>
            <a:off x="8312727" y="5024931"/>
            <a:ext cx="3583709" cy="954107"/>
          </a:xfrm>
          <a:prstGeom prst="rect">
            <a:avLst/>
          </a:prstGeom>
          <a:noFill/>
        </p:spPr>
        <p:txBody>
          <a:bodyPr wrap="square" rtlCol="0">
            <a:spAutoFit/>
          </a:bodyPr>
          <a:lstStyle/>
          <a:p>
            <a:pPr marL="0" indent="0" algn="ctr">
              <a:buNone/>
            </a:pPr>
            <a:r>
              <a:rPr lang="en-US" sz="1400" dirty="0">
                <a:solidFill>
                  <a:schemeClr val="tx2"/>
                </a:solidFill>
              </a:rPr>
              <a:t> </a:t>
            </a:r>
            <a:r>
              <a:rPr lang="en-US" sz="1400" dirty="0">
                <a:solidFill>
                  <a:schemeClr val="tx2"/>
                </a:solidFill>
                <a:latin typeface="+mj-lt"/>
              </a:rPr>
              <a:t>HCBS Contracting Network Specialist </a:t>
            </a:r>
          </a:p>
          <a:p>
            <a:pPr marL="0" indent="0" algn="ctr">
              <a:buNone/>
            </a:pPr>
            <a:r>
              <a:rPr lang="en-US" sz="1400" b="1" dirty="0">
                <a:solidFill>
                  <a:schemeClr val="tx2"/>
                </a:solidFill>
                <a:latin typeface="+mj-lt"/>
              </a:rPr>
              <a:t>   </a:t>
            </a:r>
            <a:r>
              <a:rPr lang="en-US" sz="1400" dirty="0">
                <a:latin typeface="+mj-lt"/>
              </a:rPr>
              <a:t>April Walton</a:t>
            </a:r>
          </a:p>
          <a:p>
            <a:pPr marL="0" indent="0" algn="ctr">
              <a:buNone/>
            </a:pPr>
            <a:r>
              <a:rPr lang="en-US" sz="1400" dirty="0">
                <a:latin typeface="+mj-lt"/>
              </a:rPr>
              <a:t>   </a:t>
            </a:r>
            <a:r>
              <a:rPr lang="en-US" sz="1400" dirty="0">
                <a:latin typeface="+mj-lt"/>
                <a:hlinkClick r:id="rId2"/>
              </a:rPr>
              <a:t>April.Walton@Anthem.com</a:t>
            </a:r>
            <a:endParaRPr lang="en-US" sz="1400" dirty="0">
              <a:latin typeface="+mj-lt"/>
            </a:endParaRPr>
          </a:p>
          <a:p>
            <a:pPr marL="0" indent="0" algn="ctr">
              <a:buNone/>
            </a:pPr>
            <a:r>
              <a:rPr lang="en-US" sz="1400" dirty="0">
                <a:latin typeface="+mj-lt"/>
              </a:rPr>
              <a:t>   </a:t>
            </a:r>
            <a:r>
              <a:rPr lang="en-US" sz="1400" b="1" dirty="0">
                <a:latin typeface="+mj-lt"/>
              </a:rPr>
              <a:t>219-742-5323</a:t>
            </a:r>
          </a:p>
        </p:txBody>
      </p:sp>
      <p:sp>
        <p:nvSpPr>
          <p:cNvPr id="15" name="TextBox 14">
            <a:extLst>
              <a:ext uri="{FF2B5EF4-FFF2-40B4-BE49-F238E27FC236}">
                <a16:creationId xmlns:a16="http://schemas.microsoft.com/office/drawing/2014/main" id="{25D141A3-B3BA-B216-6235-E4D4772B4F4F}"/>
              </a:ext>
            </a:extLst>
          </p:cNvPr>
          <p:cNvSpPr txBox="1"/>
          <p:nvPr/>
        </p:nvSpPr>
        <p:spPr>
          <a:xfrm>
            <a:off x="4853567" y="5021162"/>
            <a:ext cx="3592945" cy="954107"/>
          </a:xfrm>
          <a:prstGeom prst="rect">
            <a:avLst/>
          </a:prstGeom>
          <a:noFill/>
        </p:spPr>
        <p:txBody>
          <a:bodyPr wrap="square" rtlCol="0">
            <a:spAutoFit/>
          </a:bodyPr>
          <a:lstStyle/>
          <a:p>
            <a:pPr algn="ctr"/>
            <a:r>
              <a:rPr lang="en-US" sz="1400" dirty="0">
                <a:latin typeface="+mj-lt"/>
              </a:rPr>
              <a:t>LTSS Provider Training Specialist</a:t>
            </a:r>
          </a:p>
          <a:p>
            <a:pPr algn="ctr"/>
            <a:r>
              <a:rPr lang="en-US" sz="1400" dirty="0">
                <a:latin typeface="+mj-lt"/>
              </a:rPr>
              <a:t>Ryan </a:t>
            </a:r>
            <a:r>
              <a:rPr lang="en-US" sz="1400" dirty="0" err="1">
                <a:latin typeface="+mj-lt"/>
              </a:rPr>
              <a:t>Fennessy</a:t>
            </a:r>
            <a:endParaRPr lang="en-US" sz="1400" dirty="0">
              <a:latin typeface="+mj-lt"/>
            </a:endParaRPr>
          </a:p>
          <a:p>
            <a:pPr algn="ctr"/>
            <a:r>
              <a:rPr lang="en-US" sz="1400" dirty="0">
                <a:latin typeface="+mj-lt"/>
                <a:hlinkClick r:id="rId3"/>
              </a:rPr>
              <a:t>Ryan.Fennessy@anthem.com</a:t>
            </a:r>
            <a:endParaRPr lang="en-US" sz="1400" dirty="0">
              <a:latin typeface="+mj-lt"/>
            </a:endParaRPr>
          </a:p>
          <a:p>
            <a:pPr algn="ctr"/>
            <a:r>
              <a:rPr lang="en-US" sz="1400" b="1" dirty="0">
                <a:latin typeface="+mj-lt"/>
              </a:rPr>
              <a:t>317-671-3220</a:t>
            </a:r>
          </a:p>
        </p:txBody>
      </p:sp>
      <p:sp>
        <p:nvSpPr>
          <p:cNvPr id="16" name="TextBox 15">
            <a:extLst>
              <a:ext uri="{FF2B5EF4-FFF2-40B4-BE49-F238E27FC236}">
                <a16:creationId xmlns:a16="http://schemas.microsoft.com/office/drawing/2014/main" id="{DC5C0CBE-2744-41D9-51C0-DCFED95CF009}"/>
              </a:ext>
            </a:extLst>
          </p:cNvPr>
          <p:cNvSpPr txBox="1"/>
          <p:nvPr/>
        </p:nvSpPr>
        <p:spPr>
          <a:xfrm>
            <a:off x="1274619" y="5051829"/>
            <a:ext cx="3725303" cy="769441"/>
          </a:xfrm>
          <a:prstGeom prst="rect">
            <a:avLst/>
          </a:prstGeom>
          <a:noFill/>
        </p:spPr>
        <p:txBody>
          <a:bodyPr wrap="square" rtlCol="0">
            <a:spAutoFit/>
          </a:bodyPr>
          <a:lstStyle/>
          <a:p>
            <a:pPr marL="0" indent="0" algn="ctr">
              <a:buNone/>
            </a:pPr>
            <a:r>
              <a:rPr lang="en-US" sz="1600" b="1" dirty="0">
                <a:solidFill>
                  <a:schemeClr val="tx2"/>
                </a:solidFill>
              </a:rPr>
              <a:t> </a:t>
            </a:r>
            <a:r>
              <a:rPr lang="en-US" sz="1400" dirty="0">
                <a:solidFill>
                  <a:schemeClr val="tx2"/>
                </a:solidFill>
                <a:latin typeface="+mj-lt"/>
              </a:rPr>
              <a:t>Workforce Development Administrator   </a:t>
            </a:r>
          </a:p>
          <a:p>
            <a:pPr marL="0" indent="0" algn="ctr">
              <a:buNone/>
            </a:pPr>
            <a:r>
              <a:rPr lang="en-US" sz="1400" dirty="0">
                <a:solidFill>
                  <a:schemeClr val="tx2"/>
                </a:solidFill>
                <a:latin typeface="+mj-lt"/>
              </a:rPr>
              <a:t>Amanda Wills </a:t>
            </a:r>
            <a:r>
              <a:rPr lang="en-US" sz="1400" dirty="0">
                <a:solidFill>
                  <a:schemeClr val="tx2"/>
                </a:solidFill>
                <a:latin typeface="+mj-lt"/>
                <a:hlinkClick r:id="rId4"/>
              </a:rPr>
              <a:t>Amanda.Wills@anthem.com</a:t>
            </a:r>
            <a:r>
              <a:rPr lang="en-US" sz="1400" dirty="0">
                <a:solidFill>
                  <a:schemeClr val="tx2"/>
                </a:solidFill>
                <a:latin typeface="+mj-lt"/>
              </a:rPr>
              <a:t> </a:t>
            </a:r>
          </a:p>
          <a:p>
            <a:pPr marL="0" indent="0" algn="ctr">
              <a:buNone/>
            </a:pPr>
            <a:r>
              <a:rPr lang="en-US" sz="1400" b="1" dirty="0">
                <a:solidFill>
                  <a:schemeClr val="tx2"/>
                </a:solidFill>
                <a:latin typeface="+mj-lt"/>
              </a:rPr>
              <a:t>317-671-3220</a:t>
            </a:r>
          </a:p>
        </p:txBody>
      </p:sp>
      <p:sp>
        <p:nvSpPr>
          <p:cNvPr id="18" name="TextBox 17">
            <a:extLst>
              <a:ext uri="{FF2B5EF4-FFF2-40B4-BE49-F238E27FC236}">
                <a16:creationId xmlns:a16="http://schemas.microsoft.com/office/drawing/2014/main" id="{3ABCB60F-1ADC-D589-DC37-29A756F7D8E6}"/>
              </a:ext>
            </a:extLst>
          </p:cNvPr>
          <p:cNvSpPr txBox="1"/>
          <p:nvPr/>
        </p:nvSpPr>
        <p:spPr>
          <a:xfrm>
            <a:off x="1274619" y="3542749"/>
            <a:ext cx="10071662" cy="1200329"/>
          </a:xfrm>
          <a:prstGeom prst="rect">
            <a:avLst/>
          </a:prstGeom>
          <a:noFill/>
        </p:spPr>
        <p:txBody>
          <a:bodyPr wrap="square">
            <a:spAutoFit/>
          </a:bodyPr>
          <a:lstStyle/>
          <a:p>
            <a:r>
              <a:rPr lang="en-US" sz="1800" b="1" dirty="0">
                <a:solidFill>
                  <a:schemeClr val="tx2"/>
                </a:solidFill>
                <a:latin typeface="+mj-lt"/>
              </a:rPr>
              <a:t>LTSS Provider Relations email: 	</a:t>
            </a:r>
            <a:r>
              <a:rPr lang="en-US" sz="1800" dirty="0" err="1">
                <a:latin typeface="+mj-lt"/>
                <a:hlinkClick r:id="rId5"/>
              </a:rPr>
              <a:t>INMLTSS@ProviderRelations@anthem.com</a:t>
            </a:r>
            <a:endParaRPr lang="en-US" sz="1800" dirty="0">
              <a:latin typeface="+mj-lt"/>
            </a:endParaRPr>
          </a:p>
          <a:p>
            <a:pPr defTabSz="655638"/>
            <a:r>
              <a:rPr lang="en-US" b="1" dirty="0">
                <a:solidFill>
                  <a:schemeClr val="tx2"/>
                </a:solidFill>
                <a:latin typeface="+mj-lt"/>
              </a:rPr>
              <a:t>Website:  </a:t>
            </a:r>
            <a:r>
              <a:rPr lang="en-US" dirty="0">
                <a:latin typeface="+mj-lt"/>
              </a:rPr>
              <a:t>	</a:t>
            </a:r>
            <a:r>
              <a:rPr lang="en-US" dirty="0">
                <a:latin typeface="+mj-lt"/>
                <a:hlinkClick r:id="rId6"/>
              </a:rPr>
              <a:t>Indiana Pathways for Aging | Anthem</a:t>
            </a:r>
            <a:endParaRPr lang="en-US" dirty="0">
              <a:latin typeface="+mj-lt"/>
            </a:endParaRPr>
          </a:p>
          <a:p>
            <a:pPr defTabSz="655638"/>
            <a:r>
              <a:rPr lang="en-US" sz="1800" b="1" dirty="0">
                <a:solidFill>
                  <a:schemeClr val="tx2"/>
                </a:solidFill>
                <a:latin typeface="+mj-lt"/>
              </a:rPr>
              <a:t>Map:</a:t>
            </a:r>
            <a:r>
              <a:rPr lang="en-US" sz="1800" dirty="0">
                <a:latin typeface="+mj-lt"/>
              </a:rPr>
              <a:t>		</a:t>
            </a:r>
            <a:r>
              <a:rPr lang="en-US" sz="1800" dirty="0">
                <a:latin typeface="+mj-lt"/>
                <a:hlinkClick r:id="rId7"/>
              </a:rPr>
              <a:t>Indiana PathWays for Aging Network Relations Map and Supports</a:t>
            </a:r>
            <a:endParaRPr lang="en-US" sz="1800" dirty="0">
              <a:latin typeface="+mj-lt"/>
            </a:endParaRPr>
          </a:p>
          <a:p>
            <a:endParaRPr lang="en-US" sz="1800" dirty="0">
              <a:latin typeface="+mj-lt"/>
            </a:endParaRPr>
          </a:p>
        </p:txBody>
      </p:sp>
    </p:spTree>
    <p:extLst>
      <p:ext uri="{BB962C8B-B14F-4D97-AF65-F5344CB8AC3E}">
        <p14:creationId xmlns:p14="http://schemas.microsoft.com/office/powerpoint/2010/main" val="65667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C5CC-089A-AB7C-F5DC-5B364FB574E3}"/>
              </a:ext>
            </a:extLst>
          </p:cNvPr>
          <p:cNvSpPr>
            <a:spLocks noGrp="1"/>
          </p:cNvSpPr>
          <p:nvPr>
            <p:ph type="title"/>
          </p:nvPr>
        </p:nvSpPr>
        <p:spPr>
          <a:xfrm>
            <a:off x="1457607" y="478038"/>
            <a:ext cx="10065342" cy="964998"/>
          </a:xfrm>
        </p:spPr>
        <p:txBody>
          <a:bodyPr/>
          <a:lstStyle/>
          <a:p>
            <a:r>
              <a:rPr lang="en-US" dirty="0"/>
              <a:t>How to Contract with Humana	</a:t>
            </a:r>
          </a:p>
        </p:txBody>
      </p:sp>
      <p:sp>
        <p:nvSpPr>
          <p:cNvPr id="4" name="Footer Placeholder 3">
            <a:extLst>
              <a:ext uri="{FF2B5EF4-FFF2-40B4-BE49-F238E27FC236}">
                <a16:creationId xmlns:a16="http://schemas.microsoft.com/office/drawing/2014/main" id="{8CF52973-92AB-B7A3-B91D-D39282B353F1}"/>
              </a:ext>
            </a:extLst>
          </p:cNvPr>
          <p:cNvSpPr>
            <a:spLocks noGrp="1"/>
          </p:cNvSpPr>
          <p:nvPr>
            <p:ph type="ftr" sz="quarter" idx="11"/>
          </p:nvPr>
        </p:nvSpPr>
        <p:spPr/>
        <p:txBody>
          <a:bodyPr/>
          <a:lstStyle/>
          <a:p>
            <a:r>
              <a:rPr lang="en-US"/>
              <a:t>Indiana Family and Social Services Administration</a:t>
            </a:r>
          </a:p>
        </p:txBody>
      </p:sp>
      <p:sp>
        <p:nvSpPr>
          <p:cNvPr id="5" name="Slide Number Placeholder 4">
            <a:extLst>
              <a:ext uri="{FF2B5EF4-FFF2-40B4-BE49-F238E27FC236}">
                <a16:creationId xmlns:a16="http://schemas.microsoft.com/office/drawing/2014/main" id="{EEDC557D-B877-0560-73D6-957F232E96C8}"/>
              </a:ext>
            </a:extLst>
          </p:cNvPr>
          <p:cNvSpPr>
            <a:spLocks noGrp="1"/>
          </p:cNvSpPr>
          <p:nvPr>
            <p:ph type="sldNum" sz="quarter" idx="12"/>
          </p:nvPr>
        </p:nvSpPr>
        <p:spPr/>
        <p:txBody>
          <a:bodyPr/>
          <a:lstStyle/>
          <a:p>
            <a:fld id="{DCBD9CDE-66AC-4AC4-879B-D3FD922BEE2F}" type="slidenum">
              <a:rPr lang="en-US" smtClean="0"/>
              <a:t>15</a:t>
            </a:fld>
            <a:endParaRPr lang="en-US"/>
          </a:p>
        </p:txBody>
      </p:sp>
      <p:pic>
        <p:nvPicPr>
          <p:cNvPr id="8" name="Picture 7">
            <a:extLst>
              <a:ext uri="{FF2B5EF4-FFF2-40B4-BE49-F238E27FC236}">
                <a16:creationId xmlns:a16="http://schemas.microsoft.com/office/drawing/2014/main" id="{0C4DB503-E52F-98E3-25E7-9229C8F2A806}"/>
              </a:ext>
            </a:extLst>
          </p:cNvPr>
          <p:cNvPicPr>
            <a:picLocks noChangeAspect="1"/>
          </p:cNvPicPr>
          <p:nvPr/>
        </p:nvPicPr>
        <p:blipFill>
          <a:blip r:embed="rId2"/>
          <a:stretch>
            <a:fillRect/>
          </a:stretch>
        </p:blipFill>
        <p:spPr>
          <a:xfrm>
            <a:off x="1331325" y="2538433"/>
            <a:ext cx="5032760" cy="1291979"/>
          </a:xfrm>
          <a:prstGeom prst="rect">
            <a:avLst/>
          </a:prstGeom>
        </p:spPr>
      </p:pic>
      <p:sp>
        <p:nvSpPr>
          <p:cNvPr id="10" name="TextBox 9">
            <a:extLst>
              <a:ext uri="{FF2B5EF4-FFF2-40B4-BE49-F238E27FC236}">
                <a16:creationId xmlns:a16="http://schemas.microsoft.com/office/drawing/2014/main" id="{63B1E2DC-AC8C-5546-F275-A57E9B631994}"/>
              </a:ext>
            </a:extLst>
          </p:cNvPr>
          <p:cNvSpPr txBox="1"/>
          <p:nvPr/>
        </p:nvSpPr>
        <p:spPr>
          <a:xfrm>
            <a:off x="1198580" y="2119051"/>
            <a:ext cx="5750388" cy="369332"/>
          </a:xfrm>
          <a:prstGeom prst="rect">
            <a:avLst/>
          </a:prstGeom>
          <a:noFill/>
        </p:spPr>
        <p:txBody>
          <a:bodyPr wrap="square" rtlCol="0">
            <a:spAutoFit/>
          </a:bodyPr>
          <a:lstStyle/>
          <a:p>
            <a:r>
              <a:rPr lang="en-US" b="1" dirty="0"/>
              <a:t>Step 2: </a:t>
            </a:r>
            <a:r>
              <a:rPr lang="en-US" dirty="0"/>
              <a:t>Initiate Request to Join Humana Network:</a:t>
            </a:r>
          </a:p>
        </p:txBody>
      </p:sp>
      <p:sp>
        <p:nvSpPr>
          <p:cNvPr id="11" name="TextBox 10">
            <a:extLst>
              <a:ext uri="{FF2B5EF4-FFF2-40B4-BE49-F238E27FC236}">
                <a16:creationId xmlns:a16="http://schemas.microsoft.com/office/drawing/2014/main" id="{6AF1DF88-08BD-A685-6AAD-A2113075A083}"/>
              </a:ext>
            </a:extLst>
          </p:cNvPr>
          <p:cNvSpPr txBox="1"/>
          <p:nvPr/>
        </p:nvSpPr>
        <p:spPr>
          <a:xfrm>
            <a:off x="1202738" y="3734553"/>
            <a:ext cx="10467373" cy="369332"/>
          </a:xfrm>
          <a:prstGeom prst="rect">
            <a:avLst/>
          </a:prstGeom>
          <a:noFill/>
        </p:spPr>
        <p:txBody>
          <a:bodyPr wrap="square" rtlCol="0">
            <a:spAutoFit/>
          </a:bodyPr>
          <a:lstStyle/>
          <a:p>
            <a:r>
              <a:rPr lang="en-US" dirty="0"/>
              <a:t>Note: Ability to initiate network participation request through Humana.com to be available Q1 2024 </a:t>
            </a:r>
          </a:p>
        </p:txBody>
      </p:sp>
      <p:sp>
        <p:nvSpPr>
          <p:cNvPr id="12" name="TextBox 11">
            <a:extLst>
              <a:ext uri="{FF2B5EF4-FFF2-40B4-BE49-F238E27FC236}">
                <a16:creationId xmlns:a16="http://schemas.microsoft.com/office/drawing/2014/main" id="{95AB6187-4E4C-3D50-8AC9-4B7B75141AEC}"/>
              </a:ext>
            </a:extLst>
          </p:cNvPr>
          <p:cNvSpPr txBox="1"/>
          <p:nvPr/>
        </p:nvSpPr>
        <p:spPr>
          <a:xfrm>
            <a:off x="1198580" y="1422670"/>
            <a:ext cx="9683251" cy="646331"/>
          </a:xfrm>
          <a:prstGeom prst="rect">
            <a:avLst/>
          </a:prstGeom>
          <a:noFill/>
        </p:spPr>
        <p:txBody>
          <a:bodyPr wrap="square" rtlCol="0">
            <a:spAutoFit/>
          </a:bodyPr>
          <a:lstStyle/>
          <a:p>
            <a:r>
              <a:rPr lang="en-US" b="1" dirty="0"/>
              <a:t>Step 1</a:t>
            </a:r>
            <a:r>
              <a:rPr lang="en-US" dirty="0"/>
              <a:t>: Enroll with Indiana Health Coverage Programs (IHCP) – Collect your Division of Aging Waiver Certification Letter to submit to Humana.</a:t>
            </a:r>
          </a:p>
        </p:txBody>
      </p:sp>
      <p:sp>
        <p:nvSpPr>
          <p:cNvPr id="14" name="TextBox 13">
            <a:extLst>
              <a:ext uri="{FF2B5EF4-FFF2-40B4-BE49-F238E27FC236}">
                <a16:creationId xmlns:a16="http://schemas.microsoft.com/office/drawing/2014/main" id="{12C2E1D6-6F36-83C2-0D26-B9902718973F}"/>
              </a:ext>
            </a:extLst>
          </p:cNvPr>
          <p:cNvSpPr txBox="1"/>
          <p:nvPr/>
        </p:nvSpPr>
        <p:spPr>
          <a:xfrm>
            <a:off x="1310169" y="4115013"/>
            <a:ext cx="9683252" cy="923330"/>
          </a:xfrm>
          <a:prstGeom prst="rect">
            <a:avLst/>
          </a:prstGeom>
          <a:noFill/>
        </p:spPr>
        <p:txBody>
          <a:bodyPr wrap="square">
            <a:spAutoFit/>
          </a:bodyPr>
          <a:lstStyle/>
          <a:p>
            <a:r>
              <a:rPr lang="en-US" b="1" dirty="0"/>
              <a:t>Step 3: </a:t>
            </a:r>
            <a:r>
              <a:rPr lang="en-US" dirty="0"/>
              <a:t>Your dedicated HCBS provider contractor will outreach to you within the next business day and provide you an email link to submit your demographic assessment form and other required documents. A copy of your Humana Agreement will also be provided upon complete application.  </a:t>
            </a:r>
            <a:r>
              <a:rPr lang="en-US" b="1" dirty="0"/>
              <a:t> </a:t>
            </a:r>
            <a:endParaRPr lang="en-US" dirty="0"/>
          </a:p>
        </p:txBody>
      </p:sp>
      <p:sp>
        <p:nvSpPr>
          <p:cNvPr id="16" name="TextBox 15">
            <a:extLst>
              <a:ext uri="{FF2B5EF4-FFF2-40B4-BE49-F238E27FC236}">
                <a16:creationId xmlns:a16="http://schemas.microsoft.com/office/drawing/2014/main" id="{D7F9B2BF-289A-FA93-E125-5265EE12C98D}"/>
              </a:ext>
            </a:extLst>
          </p:cNvPr>
          <p:cNvSpPr txBox="1"/>
          <p:nvPr/>
        </p:nvSpPr>
        <p:spPr>
          <a:xfrm>
            <a:off x="1721523" y="5087904"/>
            <a:ext cx="9669147" cy="1200329"/>
          </a:xfrm>
          <a:prstGeom prst="rect">
            <a:avLst/>
          </a:prstGeom>
          <a:noFill/>
        </p:spPr>
        <p:txBody>
          <a:bodyPr wrap="square">
            <a:spAutoFit/>
          </a:bodyPr>
          <a:lstStyle/>
          <a:p>
            <a:r>
              <a:rPr lang="en-US" b="1" dirty="0"/>
              <a:t>Step 4: </a:t>
            </a:r>
            <a:r>
              <a:rPr lang="en-US" dirty="0"/>
              <a:t>Return your documents to Humana.  Humana provides the flexibility to return your documents electronically (through link provided by your contractor) including ability to sign your Agreement through a secure Adobe Sign electronic application, or if preferred Humana will accept documents returned via mail or email.  </a:t>
            </a:r>
            <a:r>
              <a:rPr lang="en-US" b="1" dirty="0"/>
              <a:t> </a:t>
            </a:r>
            <a:endParaRPr lang="en-US" dirty="0"/>
          </a:p>
        </p:txBody>
      </p:sp>
      <p:sp>
        <p:nvSpPr>
          <p:cNvPr id="17" name="TextBox 16">
            <a:extLst>
              <a:ext uri="{FF2B5EF4-FFF2-40B4-BE49-F238E27FC236}">
                <a16:creationId xmlns:a16="http://schemas.microsoft.com/office/drawing/2014/main" id="{844A68C7-8971-7745-7986-DDB88B9A17F3}"/>
              </a:ext>
            </a:extLst>
          </p:cNvPr>
          <p:cNvSpPr txBox="1"/>
          <p:nvPr/>
        </p:nvSpPr>
        <p:spPr>
          <a:xfrm>
            <a:off x="4350450" y="6225975"/>
            <a:ext cx="4386805" cy="246221"/>
          </a:xfrm>
          <a:prstGeom prst="rect">
            <a:avLst/>
          </a:prstGeom>
          <a:noFill/>
        </p:spPr>
        <p:txBody>
          <a:bodyPr wrap="square" rtlCol="0">
            <a:spAutoFit/>
          </a:bodyPr>
          <a:lstStyle/>
          <a:p>
            <a:r>
              <a:rPr lang="en-US" sz="1000" dirty="0"/>
              <a:t>Humana Mailing Address: PO Box 74007 Louisville, KY 40201</a:t>
            </a:r>
          </a:p>
        </p:txBody>
      </p:sp>
    </p:spTree>
    <p:extLst>
      <p:ext uri="{BB962C8B-B14F-4D97-AF65-F5344CB8AC3E}">
        <p14:creationId xmlns:p14="http://schemas.microsoft.com/office/powerpoint/2010/main" val="228356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C185-2F07-3273-70C4-37056F39602B}"/>
              </a:ext>
            </a:extLst>
          </p:cNvPr>
          <p:cNvSpPr>
            <a:spLocks noGrp="1"/>
          </p:cNvSpPr>
          <p:nvPr>
            <p:ph type="title"/>
          </p:nvPr>
        </p:nvSpPr>
        <p:spPr/>
        <p:txBody>
          <a:bodyPr>
            <a:normAutofit/>
          </a:bodyPr>
          <a:lstStyle/>
          <a:p>
            <a:r>
              <a:rPr lang="en-US" dirty="0"/>
              <a:t>Humana Provider Education/Outreach</a:t>
            </a:r>
          </a:p>
        </p:txBody>
      </p:sp>
      <p:sp>
        <p:nvSpPr>
          <p:cNvPr id="3" name="Content Placeholder 2">
            <a:extLst>
              <a:ext uri="{FF2B5EF4-FFF2-40B4-BE49-F238E27FC236}">
                <a16:creationId xmlns:a16="http://schemas.microsoft.com/office/drawing/2014/main" id="{83E77637-8BFC-547B-F804-62A1DEC884C7}"/>
              </a:ext>
            </a:extLst>
          </p:cNvPr>
          <p:cNvSpPr>
            <a:spLocks noGrp="1"/>
          </p:cNvSpPr>
          <p:nvPr>
            <p:ph idx="1"/>
          </p:nvPr>
        </p:nvSpPr>
        <p:spPr>
          <a:xfrm>
            <a:off x="1576387" y="1825625"/>
            <a:ext cx="10067924" cy="4351338"/>
          </a:xfrm>
        </p:spPr>
        <p:txBody>
          <a:bodyPr/>
          <a:lstStyle/>
          <a:p>
            <a:pPr marL="0" indent="0">
              <a:buNone/>
            </a:pPr>
            <a:r>
              <a:rPr lang="en-US" sz="2800" dirty="0">
                <a:solidFill>
                  <a:srgbClr val="497728"/>
                </a:solidFill>
              </a:rPr>
              <a:t>Humana Will Work to Reduce Administrative Burden and Enable Success</a:t>
            </a:r>
          </a:p>
        </p:txBody>
      </p:sp>
      <p:sp>
        <p:nvSpPr>
          <p:cNvPr id="4" name="Footer Placeholder 3">
            <a:extLst>
              <a:ext uri="{FF2B5EF4-FFF2-40B4-BE49-F238E27FC236}">
                <a16:creationId xmlns:a16="http://schemas.microsoft.com/office/drawing/2014/main" id="{074FB174-F39B-66E8-A541-03D04D688914}"/>
              </a:ext>
            </a:extLst>
          </p:cNvPr>
          <p:cNvSpPr>
            <a:spLocks noGrp="1"/>
          </p:cNvSpPr>
          <p:nvPr>
            <p:ph type="ftr" sz="quarter" idx="11"/>
          </p:nvPr>
        </p:nvSpPr>
        <p:spPr/>
        <p:txBody>
          <a:bodyPr/>
          <a:lstStyle/>
          <a:p>
            <a:r>
              <a:rPr lang="en-US"/>
              <a:t>Indiana Family and Social Services Administration</a:t>
            </a:r>
          </a:p>
        </p:txBody>
      </p:sp>
      <p:sp>
        <p:nvSpPr>
          <p:cNvPr id="5" name="Slide Number Placeholder 4">
            <a:extLst>
              <a:ext uri="{FF2B5EF4-FFF2-40B4-BE49-F238E27FC236}">
                <a16:creationId xmlns:a16="http://schemas.microsoft.com/office/drawing/2014/main" id="{160D2D0D-EB43-D154-4613-83428D8533A5}"/>
              </a:ext>
            </a:extLst>
          </p:cNvPr>
          <p:cNvSpPr>
            <a:spLocks noGrp="1"/>
          </p:cNvSpPr>
          <p:nvPr>
            <p:ph type="sldNum" sz="quarter" idx="12"/>
          </p:nvPr>
        </p:nvSpPr>
        <p:spPr>
          <a:xfrm>
            <a:off x="223836" y="6356350"/>
            <a:ext cx="2600325" cy="365125"/>
          </a:xfrm>
        </p:spPr>
        <p:txBody>
          <a:bodyPr/>
          <a:lstStyle/>
          <a:p>
            <a:fld id="{DCBD9CDE-66AC-4AC4-879B-D3FD922BEE2F}" type="slidenum">
              <a:rPr lang="en-US" smtClean="0"/>
              <a:t>16</a:t>
            </a:fld>
            <a:endParaRPr lang="en-US"/>
          </a:p>
        </p:txBody>
      </p:sp>
      <p:graphicFrame>
        <p:nvGraphicFramePr>
          <p:cNvPr id="8" name="Diagram 7">
            <a:extLst>
              <a:ext uri="{FF2B5EF4-FFF2-40B4-BE49-F238E27FC236}">
                <a16:creationId xmlns:a16="http://schemas.microsoft.com/office/drawing/2014/main" id="{6A1EC061-A4E9-8849-E714-532A92506878}"/>
              </a:ext>
            </a:extLst>
          </p:cNvPr>
          <p:cNvGraphicFramePr/>
          <p:nvPr>
            <p:extLst>
              <p:ext uri="{D42A27DB-BD31-4B8C-83A1-F6EECF244321}">
                <p14:modId xmlns:p14="http://schemas.microsoft.com/office/powerpoint/2010/main" val="4237695103"/>
              </p:ext>
            </p:extLst>
          </p:nvPr>
        </p:nvGraphicFramePr>
        <p:xfrm>
          <a:off x="1576387" y="2937986"/>
          <a:ext cx="4360754" cy="2792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B56F9A0-FB55-D610-4DEF-C28A99C75715}"/>
              </a:ext>
            </a:extLst>
          </p:cNvPr>
          <p:cNvSpPr txBox="1"/>
          <p:nvPr/>
        </p:nvSpPr>
        <p:spPr>
          <a:xfrm>
            <a:off x="6140184" y="2953830"/>
            <a:ext cx="5562600" cy="2970044"/>
          </a:xfrm>
          <a:prstGeom prst="rect">
            <a:avLst/>
          </a:prstGeom>
          <a:noFill/>
        </p:spPr>
        <p:txBody>
          <a:bodyPr wrap="square">
            <a:spAutoFit/>
          </a:bodyPr>
          <a:lstStyle/>
          <a:p>
            <a:r>
              <a:rPr lang="en-US" sz="1650" b="1" dirty="0">
                <a:solidFill>
                  <a:schemeClr val="accent6"/>
                </a:solidFill>
                <a:effectLst/>
                <a:ea typeface="Calibri" panose="020F0502020204030204" pitchFamily="34" charset="0"/>
              </a:rPr>
              <a:t>Provider Education &amp; Training Overview: </a:t>
            </a:r>
          </a:p>
          <a:p>
            <a:pPr marL="342900" indent="-342900">
              <a:buFont typeface="Arial" panose="020B0604020202020204" pitchFamily="34" charset="0"/>
              <a:buChar char="•"/>
            </a:pPr>
            <a:r>
              <a:rPr lang="en-US" sz="1650" b="1" dirty="0">
                <a:ea typeface="Calibri" panose="020F0502020204030204" pitchFamily="34" charset="0"/>
              </a:rPr>
              <a:t>Dedicated HCBS Provider Relations Team </a:t>
            </a:r>
          </a:p>
          <a:p>
            <a:pPr marL="342900" indent="-342900">
              <a:buFont typeface="Arial" panose="020B0604020202020204" pitchFamily="34" charset="0"/>
              <a:buChar char="•"/>
            </a:pPr>
            <a:r>
              <a:rPr lang="en-US" sz="1650" b="1" dirty="0">
                <a:ea typeface="Calibri" panose="020F0502020204030204" pitchFamily="34" charset="0"/>
              </a:rPr>
              <a:t>Weekly/Monthly/Quarterly </a:t>
            </a:r>
            <a:r>
              <a:rPr lang="en-US" sz="1650" dirty="0">
                <a:ea typeface="Calibri" panose="020F0502020204030204" pitchFamily="34" charset="0"/>
              </a:rPr>
              <a:t>provider education and training</a:t>
            </a:r>
          </a:p>
          <a:p>
            <a:pPr marL="342900" indent="-342900">
              <a:buFont typeface="Arial" panose="020B0604020202020204" pitchFamily="34" charset="0"/>
              <a:buChar char="•"/>
            </a:pPr>
            <a:r>
              <a:rPr lang="en-US" sz="1650" dirty="0">
                <a:ea typeface="Calibri" panose="020F0502020204030204" pitchFamily="34" charset="0"/>
              </a:rPr>
              <a:t>Customized training plan </a:t>
            </a:r>
          </a:p>
          <a:p>
            <a:pPr marL="342900" indent="-342900">
              <a:buFont typeface="Arial" panose="020B0604020202020204" pitchFamily="34" charset="0"/>
              <a:buChar char="•"/>
            </a:pPr>
            <a:r>
              <a:rPr lang="en-US" sz="1650" b="1" dirty="0">
                <a:ea typeface="Calibri" panose="020F0502020204030204" pitchFamily="34" charset="0"/>
              </a:rPr>
              <a:t>Provider Education office visits</a:t>
            </a:r>
          </a:p>
          <a:p>
            <a:pPr marL="342900" indent="-342900">
              <a:buFont typeface="Arial" panose="020B0604020202020204" pitchFamily="34" charset="0"/>
              <a:buChar char="•"/>
            </a:pPr>
            <a:r>
              <a:rPr lang="en-US" sz="1650" dirty="0">
                <a:ea typeface="Calibri" panose="020F0502020204030204" pitchFamily="34" charset="0"/>
              </a:rPr>
              <a:t>Townhalls/Office Hours/Provider Forums </a:t>
            </a:r>
          </a:p>
          <a:p>
            <a:pPr marL="342900" indent="-342900">
              <a:buFont typeface="Arial" panose="020B0604020202020204" pitchFamily="34" charset="0"/>
              <a:buChar char="•"/>
            </a:pPr>
            <a:r>
              <a:rPr lang="en-US" sz="1650" b="1" dirty="0">
                <a:ea typeface="Calibri" panose="020F0502020204030204" pitchFamily="34" charset="0"/>
              </a:rPr>
              <a:t>Assist with technological challenges </a:t>
            </a:r>
            <a:r>
              <a:rPr lang="en-US" sz="1650" dirty="0">
                <a:ea typeface="Calibri" panose="020F0502020204030204" pitchFamily="34" charset="0"/>
              </a:rPr>
              <a:t>and/or accommodation support</a:t>
            </a:r>
          </a:p>
          <a:p>
            <a:pPr marL="342900" indent="-342900">
              <a:buFont typeface="Arial" panose="020B0604020202020204" pitchFamily="34" charset="0"/>
              <a:buChar char="•"/>
            </a:pPr>
            <a:r>
              <a:rPr lang="en-US" sz="1650" dirty="0">
                <a:ea typeface="Calibri" panose="020F0502020204030204" pitchFamily="34" charset="0"/>
              </a:rPr>
              <a:t>Contact for </a:t>
            </a:r>
            <a:r>
              <a:rPr lang="en-US" sz="1650" b="1" dirty="0">
                <a:ea typeface="Calibri" panose="020F0502020204030204" pitchFamily="34" charset="0"/>
              </a:rPr>
              <a:t>any questions or concerns </a:t>
            </a:r>
          </a:p>
          <a:p>
            <a:pPr marL="342900" marR="0" lvl="0" indent="-342900">
              <a:spcBef>
                <a:spcPts val="0"/>
              </a:spcBef>
              <a:spcAft>
                <a:spcPts val="0"/>
              </a:spcAft>
              <a:buFont typeface="Arial" panose="020B0604020202020204" pitchFamily="34" charset="0"/>
              <a:buChar char="•"/>
            </a:pPr>
            <a:r>
              <a:rPr lang="en-US" sz="1650" b="1" dirty="0">
                <a:effectLst/>
                <a:ea typeface="Calibri" panose="020F0502020204030204" pitchFamily="34" charset="0"/>
              </a:rPr>
              <a:t>MCE collaboration </a:t>
            </a:r>
          </a:p>
        </p:txBody>
      </p:sp>
      <p:sp>
        <p:nvSpPr>
          <p:cNvPr id="6" name="Rectangle 5">
            <a:extLst>
              <a:ext uri="{FF2B5EF4-FFF2-40B4-BE49-F238E27FC236}">
                <a16:creationId xmlns:a16="http://schemas.microsoft.com/office/drawing/2014/main" id="{F8064A96-C432-EC9B-DA00-D57E7B750C42}"/>
              </a:ext>
            </a:extLst>
          </p:cNvPr>
          <p:cNvSpPr/>
          <p:nvPr/>
        </p:nvSpPr>
        <p:spPr>
          <a:xfrm>
            <a:off x="2942377" y="5846691"/>
            <a:ext cx="8012317" cy="5131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Humana Healthy Horizons in Indiana Provider website: </a:t>
            </a:r>
            <a:r>
              <a:rPr lang="en-US" dirty="0">
                <a:hlinkClick r:id="rId8" tooltip="https://www.humana.com/provider/medical-resources/indiana-medicaid"/>
              </a:rPr>
              <a:t>https://www.humana.com/provider/medical-resources/indiana-medicaid</a:t>
            </a:r>
            <a:r>
              <a:rPr lang="en-US" dirty="0"/>
              <a:t> </a:t>
            </a:r>
            <a:endParaRPr lang="en-US" dirty="0">
              <a:solidFill>
                <a:schemeClr val="tx1"/>
              </a:solidFill>
            </a:endParaRPr>
          </a:p>
        </p:txBody>
      </p:sp>
    </p:spTree>
    <p:extLst>
      <p:ext uri="{BB962C8B-B14F-4D97-AF65-F5344CB8AC3E}">
        <p14:creationId xmlns:p14="http://schemas.microsoft.com/office/powerpoint/2010/main" val="1245211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BB5A-0826-525B-F0A1-575117EAC694}"/>
              </a:ext>
            </a:extLst>
          </p:cNvPr>
          <p:cNvSpPr>
            <a:spLocks noGrp="1"/>
          </p:cNvSpPr>
          <p:nvPr>
            <p:ph type="title"/>
          </p:nvPr>
        </p:nvSpPr>
        <p:spPr>
          <a:xfrm>
            <a:off x="1222625" y="681037"/>
            <a:ext cx="10369299" cy="1009651"/>
          </a:xfrm>
        </p:spPr>
        <p:txBody>
          <a:bodyPr>
            <a:normAutofit fontScale="90000"/>
          </a:bodyPr>
          <a:lstStyle/>
          <a:p>
            <a:r>
              <a:rPr lang="en-US" dirty="0"/>
              <a:t>Humana Provider Education Team Contact Information  </a:t>
            </a:r>
          </a:p>
        </p:txBody>
      </p:sp>
      <p:sp>
        <p:nvSpPr>
          <p:cNvPr id="3" name="Content Placeholder 2">
            <a:extLst>
              <a:ext uri="{FF2B5EF4-FFF2-40B4-BE49-F238E27FC236}">
                <a16:creationId xmlns:a16="http://schemas.microsoft.com/office/drawing/2014/main" id="{4E454CAE-2AE0-567F-0434-DCEACCD8E88E}"/>
              </a:ext>
            </a:extLst>
          </p:cNvPr>
          <p:cNvSpPr>
            <a:spLocks noGrp="1"/>
          </p:cNvSpPr>
          <p:nvPr>
            <p:ph idx="1"/>
          </p:nvPr>
        </p:nvSpPr>
        <p:spPr>
          <a:xfrm>
            <a:off x="1222625" y="1800529"/>
            <a:ext cx="10482315" cy="2689278"/>
          </a:xfrm>
        </p:spPr>
        <p:txBody>
          <a:bodyPr>
            <a:normAutofit fontScale="25000" lnSpcReduction="20000"/>
          </a:bodyPr>
          <a:lstStyle/>
          <a:p>
            <a:pPr marL="0" indent="0">
              <a:buNone/>
            </a:pPr>
            <a:endParaRPr lang="en-US" dirty="0">
              <a:solidFill>
                <a:schemeClr val="tx2"/>
              </a:solidFill>
            </a:endParaRPr>
          </a:p>
          <a:p>
            <a:pPr marL="0" indent="0">
              <a:buNone/>
            </a:pPr>
            <a:r>
              <a:rPr lang="en-US" sz="8000" dirty="0">
                <a:solidFill>
                  <a:schemeClr val="tx2"/>
                </a:solidFill>
              </a:rPr>
              <a:t>Denise Watson</a:t>
            </a:r>
            <a:r>
              <a:rPr lang="en-US" sz="8000" dirty="0"/>
              <a:t>, Director of Provider Engagement</a:t>
            </a:r>
          </a:p>
          <a:p>
            <a:pPr marL="0" indent="0">
              <a:buNone/>
            </a:pPr>
            <a:r>
              <a:rPr lang="en-US" sz="8000" dirty="0">
                <a:solidFill>
                  <a:srgbClr val="000080"/>
                </a:solidFill>
                <a:ea typeface="Calibri" panose="020F0502020204030204" pitchFamily="34" charset="0"/>
              </a:rPr>
              <a:t>   </a:t>
            </a:r>
            <a:r>
              <a:rPr lang="en-US" sz="8000" dirty="0">
                <a:solidFill>
                  <a:schemeClr val="accent2">
                    <a:lumMod val="50000"/>
                  </a:schemeClr>
                </a:solidFill>
                <a:ea typeface="Calibri" panose="020F0502020204030204" pitchFamily="34" charset="0"/>
              </a:rPr>
              <a:t>: Phone 463-280-5327 | *: dwatson31@humana.com</a:t>
            </a:r>
          </a:p>
          <a:p>
            <a:pPr marL="0" indent="0">
              <a:buNone/>
            </a:pPr>
            <a:endParaRPr lang="en-US" sz="8000" dirty="0"/>
          </a:p>
          <a:p>
            <a:pPr marL="0" indent="0">
              <a:buNone/>
            </a:pPr>
            <a:r>
              <a:rPr lang="en-US" sz="8000" dirty="0">
                <a:solidFill>
                  <a:schemeClr val="tx2"/>
                </a:solidFill>
              </a:rPr>
              <a:t>Kevin Cox</a:t>
            </a:r>
            <a:r>
              <a:rPr lang="en-US" sz="8000" dirty="0"/>
              <a:t>, Manager of Provider Engagement</a:t>
            </a:r>
          </a:p>
          <a:p>
            <a:pPr marL="0" indent="0">
              <a:buNone/>
            </a:pPr>
            <a:r>
              <a:rPr lang="en-US" sz="8000" dirty="0">
                <a:solidFill>
                  <a:srgbClr val="000080"/>
                </a:solidFill>
                <a:ea typeface="Calibri" panose="020F0502020204030204" pitchFamily="34" charset="0"/>
              </a:rPr>
              <a:t>   </a:t>
            </a:r>
            <a:r>
              <a:rPr lang="en-US" sz="8000" dirty="0">
                <a:solidFill>
                  <a:schemeClr val="accent2">
                    <a:lumMod val="50000"/>
                  </a:schemeClr>
                </a:solidFill>
                <a:ea typeface="Calibri" panose="020F0502020204030204" pitchFamily="34" charset="0"/>
              </a:rPr>
              <a:t>: Phone 812-572-0110 | *: kcox23@humana.com</a:t>
            </a:r>
          </a:p>
          <a:p>
            <a:pPr marL="0" indent="0">
              <a:buNone/>
            </a:pPr>
            <a:endParaRPr lang="en-US" sz="8000" dirty="0"/>
          </a:p>
          <a:p>
            <a:pPr marL="0" indent="0">
              <a:buNone/>
            </a:pPr>
            <a:r>
              <a:rPr lang="en-US" sz="8000" dirty="0">
                <a:solidFill>
                  <a:schemeClr val="tx2"/>
                </a:solidFill>
              </a:rPr>
              <a:t>Bria Steele</a:t>
            </a:r>
            <a:r>
              <a:rPr lang="en-US" sz="8000" dirty="0"/>
              <a:t>, Provider Engagement</a:t>
            </a:r>
          </a:p>
          <a:p>
            <a:pPr marL="0" indent="0">
              <a:buNone/>
            </a:pPr>
            <a:r>
              <a:rPr lang="en-US" sz="8000" dirty="0">
                <a:solidFill>
                  <a:srgbClr val="000080"/>
                </a:solidFill>
                <a:ea typeface="Calibri" panose="020F0502020204030204" pitchFamily="34" charset="0"/>
              </a:rPr>
              <a:t>   </a:t>
            </a:r>
            <a:r>
              <a:rPr lang="en-US" sz="8000" dirty="0">
                <a:solidFill>
                  <a:schemeClr val="accent2">
                    <a:lumMod val="50000"/>
                  </a:schemeClr>
                </a:solidFill>
                <a:ea typeface="Calibri" panose="020F0502020204030204" pitchFamily="34" charset="0"/>
              </a:rPr>
              <a:t>: Phone 317-677-2693 | *: bsteele13@humana.com</a:t>
            </a:r>
          </a:p>
          <a:p>
            <a:pPr marL="0" indent="0">
              <a:spcBef>
                <a:spcPts val="0"/>
              </a:spcBef>
              <a:spcAft>
                <a:spcPts val="0"/>
              </a:spcAft>
              <a:buNone/>
            </a:pPr>
            <a:endParaRPr lang="en-US" sz="8000" dirty="0">
              <a:ea typeface="Times New Roman" panose="02020603050405020304" pitchFamily="18" charset="0"/>
              <a:cs typeface="Calibri" panose="020F0502020204030204" pitchFamily="34" charset="0"/>
            </a:endParaRPr>
          </a:p>
          <a:p>
            <a:pPr marL="0" indent="0">
              <a:spcBef>
                <a:spcPts val="0"/>
              </a:spcBef>
              <a:spcAft>
                <a:spcPts val="0"/>
              </a:spcAft>
              <a:buNone/>
            </a:pPr>
            <a:r>
              <a:rPr lang="en-US" sz="8000" dirty="0">
                <a:solidFill>
                  <a:schemeClr val="tx2"/>
                </a:solidFill>
                <a:ea typeface="Times New Roman" panose="02020603050405020304" pitchFamily="18" charset="0"/>
                <a:cs typeface="Calibri" panose="020F0502020204030204" pitchFamily="34" charset="0"/>
              </a:rPr>
              <a:t>Cindy Cobb</a:t>
            </a:r>
            <a:r>
              <a:rPr lang="en-US" sz="8000" dirty="0">
                <a:ea typeface="Times New Roman" panose="02020603050405020304" pitchFamily="18" charset="0"/>
                <a:cs typeface="Calibri" panose="020F0502020204030204" pitchFamily="34" charset="0"/>
              </a:rPr>
              <a:t>, Provider Engagement</a:t>
            </a:r>
            <a:endParaRPr lang="en-US" sz="8000" dirty="0">
              <a:ea typeface="Calibri" panose="020F0502020204030204" pitchFamily="34" charset="0"/>
              <a:cs typeface="Times New Roman" panose="02020603050405020304" pitchFamily="18" charset="0"/>
            </a:endParaRPr>
          </a:p>
          <a:p>
            <a:pPr marL="0" indent="0">
              <a:buNone/>
              <a:tabLst>
                <a:tab pos="306910" algn="l"/>
              </a:tabLst>
            </a:pPr>
            <a:r>
              <a:rPr lang="en-US" sz="8000" dirty="0">
                <a:solidFill>
                  <a:schemeClr val="accent2">
                    <a:lumMod val="50000"/>
                  </a:schemeClr>
                </a:solidFill>
              </a:rPr>
              <a:t>   : </a:t>
            </a:r>
            <a:r>
              <a:rPr lang="en-US" sz="8000" dirty="0">
                <a:solidFill>
                  <a:schemeClr val="accent2">
                    <a:lumMod val="50000"/>
                  </a:schemeClr>
                </a:solidFill>
                <a:ea typeface="Calibri" panose="020F0502020204030204" pitchFamily="34" charset="0"/>
              </a:rPr>
              <a:t>Phone </a:t>
            </a:r>
            <a:r>
              <a:rPr lang="en-US" sz="8000" dirty="0">
                <a:solidFill>
                  <a:schemeClr val="accent2">
                    <a:lumMod val="50000"/>
                  </a:schemeClr>
                </a:solidFill>
              </a:rPr>
              <a:t>317-991-2896| </a:t>
            </a:r>
            <a:r>
              <a:rPr lang="en-US" sz="8000" dirty="0">
                <a:solidFill>
                  <a:schemeClr val="accent2">
                    <a:lumMod val="50000"/>
                  </a:schemeClr>
                </a:solidFill>
                <a:ea typeface="Calibri" panose="020F0502020204030204" pitchFamily="34" charset="0"/>
              </a:rPr>
              <a:t>*</a:t>
            </a:r>
            <a:r>
              <a:rPr lang="en-US" sz="8000" dirty="0">
                <a:solidFill>
                  <a:schemeClr val="accent2">
                    <a:lumMod val="50000"/>
                  </a:schemeClr>
                </a:solidFill>
              </a:rPr>
              <a:t>: ccob7@humana.com</a:t>
            </a:r>
          </a:p>
          <a:p>
            <a:pPr marL="0" indent="0">
              <a:buNone/>
              <a:tabLst>
                <a:tab pos="306910" algn="l"/>
              </a:tabLst>
            </a:pPr>
            <a:endParaRPr lang="en-US" dirty="0">
              <a:solidFill>
                <a:schemeClr val="accent2">
                  <a:lumMod val="50000"/>
                </a:schemeClr>
              </a:solidFill>
              <a:latin typeface="FS Humana" panose="02000506040000020004" pitchFamily="50" charset="0"/>
            </a:endParaRPr>
          </a:p>
          <a:p>
            <a:pPr marL="0" indent="0">
              <a:buNone/>
              <a:tabLst>
                <a:tab pos="306910" algn="l"/>
              </a:tabLst>
            </a:pPr>
            <a:endParaRPr lang="en-US" dirty="0"/>
          </a:p>
        </p:txBody>
      </p:sp>
      <p:sp>
        <p:nvSpPr>
          <p:cNvPr id="4" name="Footer Placeholder 3">
            <a:extLst>
              <a:ext uri="{FF2B5EF4-FFF2-40B4-BE49-F238E27FC236}">
                <a16:creationId xmlns:a16="http://schemas.microsoft.com/office/drawing/2014/main" id="{D60DC624-F034-EFC3-11B0-FD69146E656B}"/>
              </a:ext>
            </a:extLst>
          </p:cNvPr>
          <p:cNvSpPr>
            <a:spLocks noGrp="1"/>
          </p:cNvSpPr>
          <p:nvPr>
            <p:ph type="ftr" sz="quarter" idx="11"/>
          </p:nvPr>
        </p:nvSpPr>
        <p:spPr/>
        <p:txBody>
          <a:bodyPr/>
          <a:lstStyle/>
          <a:p>
            <a:r>
              <a:rPr lang="en-US"/>
              <a:t>Indiana Family and Social Services Administration</a:t>
            </a:r>
          </a:p>
        </p:txBody>
      </p:sp>
      <p:sp>
        <p:nvSpPr>
          <p:cNvPr id="5" name="Slide Number Placeholder 4">
            <a:extLst>
              <a:ext uri="{FF2B5EF4-FFF2-40B4-BE49-F238E27FC236}">
                <a16:creationId xmlns:a16="http://schemas.microsoft.com/office/drawing/2014/main" id="{500C9C80-C44E-4956-FE09-9B8326A2230C}"/>
              </a:ext>
            </a:extLst>
          </p:cNvPr>
          <p:cNvSpPr>
            <a:spLocks noGrp="1"/>
          </p:cNvSpPr>
          <p:nvPr>
            <p:ph type="sldNum" sz="quarter" idx="12"/>
          </p:nvPr>
        </p:nvSpPr>
        <p:spPr/>
        <p:txBody>
          <a:bodyPr/>
          <a:lstStyle/>
          <a:p>
            <a:fld id="{DCBD9CDE-66AC-4AC4-879B-D3FD922BEE2F}" type="slidenum">
              <a:rPr lang="en-US" smtClean="0"/>
              <a:t>17</a:t>
            </a:fld>
            <a:endParaRPr lang="en-US"/>
          </a:p>
        </p:txBody>
      </p:sp>
      <p:sp>
        <p:nvSpPr>
          <p:cNvPr id="6" name="TextBox 5">
            <a:extLst>
              <a:ext uri="{FF2B5EF4-FFF2-40B4-BE49-F238E27FC236}">
                <a16:creationId xmlns:a16="http://schemas.microsoft.com/office/drawing/2014/main" id="{A78779F2-80B8-0E39-5524-EA463304E8D7}"/>
              </a:ext>
            </a:extLst>
          </p:cNvPr>
          <p:cNvSpPr txBox="1"/>
          <p:nvPr/>
        </p:nvSpPr>
        <p:spPr>
          <a:xfrm>
            <a:off x="1734188" y="5566698"/>
            <a:ext cx="8075488" cy="707886"/>
          </a:xfrm>
          <a:prstGeom prst="rect">
            <a:avLst/>
          </a:prstGeom>
          <a:noFill/>
        </p:spPr>
        <p:txBody>
          <a:bodyPr wrap="square" rtlCol="0">
            <a:spAutoFit/>
          </a:bodyPr>
          <a:lstStyle/>
          <a:p>
            <a:r>
              <a:rPr lang="en-US" dirty="0"/>
              <a:t> </a:t>
            </a:r>
            <a:r>
              <a:rPr lang="en-US" sz="2000" dirty="0"/>
              <a:t>General Questions or Concerns</a:t>
            </a:r>
          </a:p>
          <a:p>
            <a:r>
              <a:rPr lang="en-US" sz="2000" dirty="0"/>
              <a:t>: </a:t>
            </a:r>
            <a:r>
              <a:rPr lang="en-US" sz="2000" b="1" dirty="0">
                <a:solidFill>
                  <a:schemeClr val="accent1">
                    <a:lumMod val="90000"/>
                    <a:lumOff val="10000"/>
                  </a:schemeClr>
                </a:solidFill>
              </a:rPr>
              <a:t>Phone 866-274-5888</a:t>
            </a:r>
            <a:r>
              <a:rPr lang="en-US" sz="2000" dirty="0"/>
              <a:t>| </a:t>
            </a:r>
            <a:r>
              <a:rPr lang="en-US" sz="2000" dirty="0">
                <a:solidFill>
                  <a:schemeClr val="accent2">
                    <a:lumMod val="50000"/>
                  </a:schemeClr>
                </a:solidFill>
                <a:ea typeface="Calibri" panose="020F0502020204030204" pitchFamily="34" charset="0"/>
              </a:rPr>
              <a:t>*</a:t>
            </a:r>
            <a:r>
              <a:rPr lang="en-US" sz="2000" dirty="0">
                <a:solidFill>
                  <a:schemeClr val="accent2">
                    <a:lumMod val="50000"/>
                  </a:schemeClr>
                </a:solidFill>
              </a:rPr>
              <a:t>: INMedicaidProviderRelations@humana.com</a:t>
            </a:r>
            <a:endParaRPr lang="en-US" sz="2000" dirty="0"/>
          </a:p>
        </p:txBody>
      </p:sp>
    </p:spTree>
    <p:extLst>
      <p:ext uri="{BB962C8B-B14F-4D97-AF65-F5344CB8AC3E}">
        <p14:creationId xmlns:p14="http://schemas.microsoft.com/office/powerpoint/2010/main" val="3145518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C5CC-089A-AB7C-F5DC-5B364FB574E3}"/>
              </a:ext>
            </a:extLst>
          </p:cNvPr>
          <p:cNvSpPr>
            <a:spLocks noGrp="1"/>
          </p:cNvSpPr>
          <p:nvPr>
            <p:ph type="title"/>
          </p:nvPr>
        </p:nvSpPr>
        <p:spPr/>
        <p:txBody>
          <a:bodyPr/>
          <a:lstStyle/>
          <a:p>
            <a:r>
              <a:rPr lang="en-US" dirty="0"/>
              <a:t>How to Contract with UHC	</a:t>
            </a:r>
          </a:p>
        </p:txBody>
      </p:sp>
      <p:sp>
        <p:nvSpPr>
          <p:cNvPr id="3" name="Content Placeholder 2">
            <a:extLst>
              <a:ext uri="{FF2B5EF4-FFF2-40B4-BE49-F238E27FC236}">
                <a16:creationId xmlns:a16="http://schemas.microsoft.com/office/drawing/2014/main" id="{0BB5E955-AE6D-CCE1-ECEE-412A26F6AB36}"/>
              </a:ext>
            </a:extLst>
          </p:cNvPr>
          <p:cNvSpPr>
            <a:spLocks noGrp="1"/>
          </p:cNvSpPr>
          <p:nvPr>
            <p:ph idx="1"/>
          </p:nvPr>
        </p:nvSpPr>
        <p:spPr/>
        <p:txBody>
          <a:bodyPr/>
          <a:lstStyle/>
          <a:p>
            <a:pPr marL="0" indent="0">
              <a:buNone/>
            </a:pPr>
            <a:r>
              <a:rPr lang="en-US" dirty="0"/>
              <a:t>The HCBS contracting portal will be live 1</a:t>
            </a:r>
            <a:r>
              <a:rPr lang="en-US" baseline="30000" dirty="0"/>
              <a:t>st</a:t>
            </a:r>
            <a:r>
              <a:rPr lang="en-US" dirty="0"/>
              <a:t> quarter 2024. Detailed instructions can be found at:</a:t>
            </a:r>
          </a:p>
          <a:p>
            <a:pPr lvl="2"/>
            <a:r>
              <a:rPr lang="en-US" dirty="0"/>
              <a:t> </a:t>
            </a:r>
            <a:r>
              <a:rPr lang="en-US" dirty="0">
                <a:hlinkClick r:id="rId2"/>
              </a:rPr>
              <a:t>How to Join the UnitedHealthcare network | Indiana | UHCprovider.com</a:t>
            </a:r>
            <a:endParaRPr lang="en-US" dirty="0"/>
          </a:p>
        </p:txBody>
      </p:sp>
      <p:sp>
        <p:nvSpPr>
          <p:cNvPr id="4" name="Footer Placeholder 3">
            <a:extLst>
              <a:ext uri="{FF2B5EF4-FFF2-40B4-BE49-F238E27FC236}">
                <a16:creationId xmlns:a16="http://schemas.microsoft.com/office/drawing/2014/main" id="{8CF52973-92AB-B7A3-B91D-D39282B353F1}"/>
              </a:ext>
            </a:extLst>
          </p:cNvPr>
          <p:cNvSpPr>
            <a:spLocks noGrp="1"/>
          </p:cNvSpPr>
          <p:nvPr>
            <p:ph type="ftr" sz="quarter" idx="11"/>
          </p:nvPr>
        </p:nvSpPr>
        <p:spPr/>
        <p:txBody>
          <a:bodyPr/>
          <a:lstStyle/>
          <a:p>
            <a:r>
              <a:rPr lang="en-US"/>
              <a:t>Indiana Family and Social Services Administration</a:t>
            </a:r>
          </a:p>
        </p:txBody>
      </p:sp>
      <p:sp>
        <p:nvSpPr>
          <p:cNvPr id="5" name="Slide Number Placeholder 4">
            <a:extLst>
              <a:ext uri="{FF2B5EF4-FFF2-40B4-BE49-F238E27FC236}">
                <a16:creationId xmlns:a16="http://schemas.microsoft.com/office/drawing/2014/main" id="{EEDC557D-B877-0560-73D6-957F232E96C8}"/>
              </a:ext>
            </a:extLst>
          </p:cNvPr>
          <p:cNvSpPr>
            <a:spLocks noGrp="1"/>
          </p:cNvSpPr>
          <p:nvPr>
            <p:ph type="sldNum" sz="quarter" idx="12"/>
          </p:nvPr>
        </p:nvSpPr>
        <p:spPr/>
        <p:txBody>
          <a:bodyPr/>
          <a:lstStyle/>
          <a:p>
            <a:fld id="{DCBD9CDE-66AC-4AC4-879B-D3FD922BEE2F}" type="slidenum">
              <a:rPr lang="en-US" smtClean="0"/>
              <a:t>18</a:t>
            </a:fld>
            <a:endParaRPr lang="en-US"/>
          </a:p>
        </p:txBody>
      </p:sp>
      <p:pic>
        <p:nvPicPr>
          <p:cNvPr id="7" name="Picture 6">
            <a:extLst>
              <a:ext uri="{FF2B5EF4-FFF2-40B4-BE49-F238E27FC236}">
                <a16:creationId xmlns:a16="http://schemas.microsoft.com/office/drawing/2014/main" id="{B6DA9138-708D-AD6E-C154-073F8C9D11A1}"/>
              </a:ext>
            </a:extLst>
          </p:cNvPr>
          <p:cNvPicPr>
            <a:picLocks noChangeAspect="1"/>
          </p:cNvPicPr>
          <p:nvPr/>
        </p:nvPicPr>
        <p:blipFill>
          <a:blip r:embed="rId3"/>
          <a:stretch>
            <a:fillRect/>
          </a:stretch>
        </p:blipFill>
        <p:spPr>
          <a:xfrm>
            <a:off x="1952625" y="3000375"/>
            <a:ext cx="8286750" cy="857250"/>
          </a:xfrm>
          <a:prstGeom prst="rect">
            <a:avLst/>
          </a:prstGeom>
        </p:spPr>
      </p:pic>
      <p:pic>
        <p:nvPicPr>
          <p:cNvPr id="9" name="Picture 8">
            <a:extLst>
              <a:ext uri="{FF2B5EF4-FFF2-40B4-BE49-F238E27FC236}">
                <a16:creationId xmlns:a16="http://schemas.microsoft.com/office/drawing/2014/main" id="{2623A5D8-ADA3-1113-13C9-F88973D5BCCD}"/>
              </a:ext>
            </a:extLst>
          </p:cNvPr>
          <p:cNvPicPr>
            <a:picLocks noChangeAspect="1"/>
          </p:cNvPicPr>
          <p:nvPr/>
        </p:nvPicPr>
        <p:blipFill>
          <a:blip r:embed="rId4"/>
          <a:stretch>
            <a:fillRect/>
          </a:stretch>
        </p:blipFill>
        <p:spPr>
          <a:xfrm>
            <a:off x="1754798" y="4157969"/>
            <a:ext cx="9467850" cy="1428750"/>
          </a:xfrm>
          <a:prstGeom prst="rect">
            <a:avLst/>
          </a:prstGeom>
        </p:spPr>
      </p:pic>
    </p:spTree>
    <p:extLst>
      <p:ext uri="{BB962C8B-B14F-4D97-AF65-F5344CB8AC3E}">
        <p14:creationId xmlns:p14="http://schemas.microsoft.com/office/powerpoint/2010/main" val="182909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291B-D495-F8C5-6C04-7BEE5660AA11}"/>
              </a:ext>
            </a:extLst>
          </p:cNvPr>
          <p:cNvSpPr>
            <a:spLocks noGrp="1"/>
          </p:cNvSpPr>
          <p:nvPr>
            <p:ph type="title"/>
          </p:nvPr>
        </p:nvSpPr>
        <p:spPr/>
        <p:txBody>
          <a:bodyPr/>
          <a:lstStyle/>
          <a:p>
            <a:r>
              <a:rPr lang="en-US" dirty="0"/>
              <a:t>Training offered by UHC</a:t>
            </a:r>
          </a:p>
        </p:txBody>
      </p:sp>
      <p:sp>
        <p:nvSpPr>
          <p:cNvPr id="3" name="Content Placeholder 2">
            <a:extLst>
              <a:ext uri="{FF2B5EF4-FFF2-40B4-BE49-F238E27FC236}">
                <a16:creationId xmlns:a16="http://schemas.microsoft.com/office/drawing/2014/main" id="{B43AF9BE-5763-DF5A-6A85-36A0784C0E3D}"/>
              </a:ext>
            </a:extLst>
          </p:cNvPr>
          <p:cNvSpPr>
            <a:spLocks noGrp="1"/>
          </p:cNvSpPr>
          <p:nvPr>
            <p:ph idx="1"/>
          </p:nvPr>
        </p:nvSpPr>
        <p:spPr/>
        <p:txBody>
          <a:bodyPr>
            <a:normAutofit fontScale="92500" lnSpcReduction="20000"/>
          </a:bodyPr>
          <a:lstStyle/>
          <a:p>
            <a:r>
              <a:rPr lang="en-US" dirty="0"/>
              <a:t>Side by Side and Group Training</a:t>
            </a:r>
          </a:p>
          <a:p>
            <a:pPr lvl="1"/>
            <a:r>
              <a:rPr lang="en-US" dirty="0">
                <a:hlinkClick r:id="rId2"/>
              </a:rPr>
              <a:t>in_providerservices@uhc.com</a:t>
            </a:r>
            <a:endParaRPr lang="en-US" dirty="0"/>
          </a:p>
          <a:p>
            <a:pPr lvl="2"/>
            <a:r>
              <a:rPr lang="en-US" dirty="0"/>
              <a:t>Virtual or in person Q&amp;A and training sessions</a:t>
            </a:r>
          </a:p>
          <a:p>
            <a:pPr marL="457200" lvl="1" indent="0">
              <a:buNone/>
            </a:pPr>
            <a:endParaRPr lang="en-US" dirty="0"/>
          </a:p>
          <a:p>
            <a:r>
              <a:rPr lang="en-US" dirty="0"/>
              <a:t>Instructor Lead Training</a:t>
            </a:r>
          </a:p>
          <a:p>
            <a:pPr lvl="1"/>
            <a:r>
              <a:rPr lang="en-US" dirty="0">
                <a:hlinkClick r:id="rId3"/>
              </a:rPr>
              <a:t>Instructor-Led Learning Events | UHCprovider.com</a:t>
            </a:r>
            <a:endParaRPr lang="en-US" dirty="0"/>
          </a:p>
          <a:p>
            <a:pPr lvl="3"/>
            <a:r>
              <a:rPr lang="en-US" dirty="0"/>
              <a:t>Claims Overview/Portal</a:t>
            </a:r>
          </a:p>
          <a:p>
            <a:pPr lvl="3"/>
            <a:r>
              <a:rPr lang="en-US" dirty="0"/>
              <a:t>Document Library</a:t>
            </a:r>
          </a:p>
          <a:p>
            <a:endParaRPr lang="en-US" dirty="0"/>
          </a:p>
          <a:p>
            <a:r>
              <a:rPr lang="en-US" dirty="0"/>
              <a:t>Self-Paced Training</a:t>
            </a:r>
          </a:p>
          <a:p>
            <a:pPr lvl="1"/>
            <a:r>
              <a:rPr lang="en-US" dirty="0">
                <a:hlinkClick r:id="rId4"/>
              </a:rPr>
              <a:t>Digital Solutions Training and Guides | UHCprovider.com</a:t>
            </a:r>
            <a:endParaRPr lang="en-US" dirty="0"/>
          </a:p>
          <a:p>
            <a:pPr lvl="3"/>
            <a:r>
              <a:rPr lang="en-US" dirty="0"/>
              <a:t>UnitedHealthcare Portal Tools</a:t>
            </a:r>
          </a:p>
          <a:p>
            <a:pPr lvl="4"/>
            <a:r>
              <a:rPr lang="en-US" dirty="0"/>
              <a:t>Portal Overview</a:t>
            </a:r>
          </a:p>
          <a:p>
            <a:pPr lvl="4"/>
            <a:r>
              <a:rPr lang="en-US" dirty="0"/>
              <a:t>Chat</a:t>
            </a:r>
          </a:p>
          <a:p>
            <a:pPr lvl="4"/>
            <a:endParaRPr lang="en-US" dirty="0"/>
          </a:p>
          <a:p>
            <a:pPr marL="1828800" lvl="4" indent="0">
              <a:buNone/>
            </a:pPr>
            <a:endParaRPr lang="en-US" dirty="0"/>
          </a:p>
          <a:p>
            <a:pPr lvl="3"/>
            <a:endParaRPr lang="en-US" dirty="0"/>
          </a:p>
          <a:p>
            <a:pPr lvl="3"/>
            <a:endParaRPr lang="en-US" dirty="0"/>
          </a:p>
          <a:p>
            <a:pPr lvl="3"/>
            <a:endParaRPr lang="en-US" dirty="0"/>
          </a:p>
          <a:p>
            <a:pPr lvl="3"/>
            <a:endParaRPr lang="en-US" dirty="0"/>
          </a:p>
          <a:p>
            <a:pPr marL="1371600" lvl="3" indent="0">
              <a:buNone/>
            </a:pPr>
            <a:endParaRPr lang="en-US" dirty="0"/>
          </a:p>
        </p:txBody>
      </p:sp>
      <p:sp>
        <p:nvSpPr>
          <p:cNvPr id="4" name="Footer Placeholder 3">
            <a:extLst>
              <a:ext uri="{FF2B5EF4-FFF2-40B4-BE49-F238E27FC236}">
                <a16:creationId xmlns:a16="http://schemas.microsoft.com/office/drawing/2014/main" id="{10FAD5EF-4650-0C84-F627-2026A494E790}"/>
              </a:ext>
            </a:extLst>
          </p:cNvPr>
          <p:cNvSpPr>
            <a:spLocks noGrp="1"/>
          </p:cNvSpPr>
          <p:nvPr>
            <p:ph type="ftr" sz="quarter" idx="11"/>
          </p:nvPr>
        </p:nvSpPr>
        <p:spPr/>
        <p:txBody>
          <a:bodyPr/>
          <a:lstStyle/>
          <a:p>
            <a:r>
              <a:rPr lang="en-US" dirty="0"/>
              <a:t>Indiana Family and Social Services Administration</a:t>
            </a:r>
          </a:p>
        </p:txBody>
      </p:sp>
      <p:sp>
        <p:nvSpPr>
          <p:cNvPr id="5" name="Slide Number Placeholder 4">
            <a:extLst>
              <a:ext uri="{FF2B5EF4-FFF2-40B4-BE49-F238E27FC236}">
                <a16:creationId xmlns:a16="http://schemas.microsoft.com/office/drawing/2014/main" id="{FC03ED56-5A82-D868-BA88-FD0015CFBA27}"/>
              </a:ext>
            </a:extLst>
          </p:cNvPr>
          <p:cNvSpPr>
            <a:spLocks noGrp="1"/>
          </p:cNvSpPr>
          <p:nvPr>
            <p:ph type="sldNum" sz="quarter" idx="12"/>
          </p:nvPr>
        </p:nvSpPr>
        <p:spPr/>
        <p:txBody>
          <a:bodyPr/>
          <a:lstStyle/>
          <a:p>
            <a:fld id="{DCBD9CDE-66AC-4AC4-879B-D3FD922BEE2F}" type="slidenum">
              <a:rPr lang="en-US" smtClean="0"/>
              <a:t>19</a:t>
            </a:fld>
            <a:endParaRPr lang="en-US"/>
          </a:p>
        </p:txBody>
      </p:sp>
    </p:spTree>
    <p:extLst>
      <p:ext uri="{BB962C8B-B14F-4D97-AF65-F5344CB8AC3E}">
        <p14:creationId xmlns:p14="http://schemas.microsoft.com/office/powerpoint/2010/main" val="172751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2213696" y="124223"/>
            <a:ext cx="10972800" cy="1143000"/>
          </a:xfrm>
        </p:spPr>
        <p:txBody>
          <a:bodyPr anchor="ctr">
            <a:normAutofit/>
          </a:bodyPr>
          <a:lstStyle/>
          <a:p>
            <a:pPr eaLnBrk="1" hangingPunct="1"/>
            <a:r>
              <a:rPr lang="en-US" sz="4800" dirty="0"/>
              <a:t>Agenda For Meeting</a:t>
            </a:r>
          </a:p>
        </p:txBody>
      </p:sp>
      <p:sp>
        <p:nvSpPr>
          <p:cNvPr id="2" name="Slide Number Placeholder 1"/>
          <p:cNvSpPr>
            <a:spLocks noGrp="1"/>
          </p:cNvSpPr>
          <p:nvPr>
            <p:ph type="sldNum" sz="quarter" idx="12"/>
          </p:nvPr>
        </p:nvSpPr>
        <p:spPr/>
        <p:txBody>
          <a:bodyPr anchor="ctr">
            <a:normAutofit lnSpcReduction="10000"/>
          </a:bodyPr>
          <a:lstStyle/>
          <a:p>
            <a:pPr defTabSz="609570">
              <a:spcAft>
                <a:spcPts val="800"/>
              </a:spcAft>
            </a:pPr>
            <a:fld id="{8F6F74D5-4818-4641-99AB-3A51BBD52A31}" type="slidenum">
              <a:rPr lang="en-US">
                <a:solidFill>
                  <a:prstClr val="white"/>
                </a:solidFill>
              </a:rPr>
              <a:pPr defTabSz="609570">
                <a:spcAft>
                  <a:spcPts val="800"/>
                </a:spcAft>
              </a:pPr>
              <a:t>2</a:t>
            </a:fld>
            <a:endParaRPr lang="en-US">
              <a:solidFill>
                <a:prstClr val="white"/>
              </a:solidFill>
            </a:endParaRPr>
          </a:p>
        </p:txBody>
      </p:sp>
      <p:grpSp>
        <p:nvGrpSpPr>
          <p:cNvPr id="8" name="Group 7">
            <a:extLst>
              <a:ext uri="{FF2B5EF4-FFF2-40B4-BE49-F238E27FC236}">
                <a16:creationId xmlns:a16="http://schemas.microsoft.com/office/drawing/2014/main" id="{255F4F23-9C22-432D-A2EB-14D6A8A28620}"/>
              </a:ext>
            </a:extLst>
          </p:cNvPr>
          <p:cNvGrpSpPr/>
          <p:nvPr/>
        </p:nvGrpSpPr>
        <p:grpSpPr>
          <a:xfrm>
            <a:off x="1639586" y="1424245"/>
            <a:ext cx="2167643" cy="2409629"/>
            <a:chOff x="181674" y="993608"/>
            <a:chExt cx="1625732" cy="1807221"/>
          </a:xfrm>
        </p:grpSpPr>
        <p:sp>
          <p:nvSpPr>
            <p:cNvPr id="25" name="Oval 24">
              <a:extLst>
                <a:ext uri="{FF2B5EF4-FFF2-40B4-BE49-F238E27FC236}">
                  <a16:creationId xmlns:a16="http://schemas.microsoft.com/office/drawing/2014/main" id="{7C04C7E1-AB54-4218-8937-7B5904E213B7}"/>
                </a:ext>
              </a:extLst>
            </p:cNvPr>
            <p:cNvSpPr/>
            <p:nvPr/>
          </p:nvSpPr>
          <p:spPr>
            <a:xfrm>
              <a:off x="251751" y="993608"/>
              <a:ext cx="1368238" cy="1308221"/>
            </a:xfrm>
            <a:prstGeom prst="ellipse">
              <a:avLst/>
            </a:prstGeom>
            <a:solidFill>
              <a:schemeClr val="accent6">
                <a:lumMod val="7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 name="TextBox 2">
              <a:extLst>
                <a:ext uri="{FF2B5EF4-FFF2-40B4-BE49-F238E27FC236}">
                  <a16:creationId xmlns:a16="http://schemas.microsoft.com/office/drawing/2014/main" id="{998C20D9-3C3F-4C81-83F7-B922345B387D}"/>
                </a:ext>
              </a:extLst>
            </p:cNvPr>
            <p:cNvSpPr txBox="1"/>
            <p:nvPr/>
          </p:nvSpPr>
          <p:spPr>
            <a:xfrm>
              <a:off x="181674" y="2316081"/>
              <a:ext cx="1625732" cy="484748"/>
            </a:xfrm>
            <a:prstGeom prst="rect">
              <a:avLst/>
            </a:prstGeom>
            <a:noFill/>
            <a:ln>
              <a:noFill/>
            </a:ln>
          </p:spPr>
          <p:txBody>
            <a:bodyPr wrap="square" lIns="91440" tIns="45720" rIns="91440" bIns="45720" rtlCol="0" anchor="t">
              <a:spAutoFit/>
            </a:bodyPr>
            <a:lstStyle/>
            <a:p>
              <a:pPr algn="ctr"/>
              <a:r>
                <a:rPr lang="en-US" b="1" dirty="0"/>
                <a:t>INTRODUCTIONS AND BACKGROUND</a:t>
              </a:r>
            </a:p>
          </p:txBody>
        </p:sp>
        <p:pic>
          <p:nvPicPr>
            <p:cNvPr id="5" name="Graphic 4" descr="Handshake with solid fill">
              <a:extLst>
                <a:ext uri="{FF2B5EF4-FFF2-40B4-BE49-F238E27FC236}">
                  <a16:creationId xmlns:a16="http://schemas.microsoft.com/office/drawing/2014/main" id="{B6050E94-5F19-46B5-94EE-D24A471FDE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681" y="1128470"/>
              <a:ext cx="1084564" cy="1084564"/>
            </a:xfrm>
            <a:prstGeom prst="rect">
              <a:avLst/>
            </a:prstGeom>
          </p:spPr>
        </p:pic>
      </p:grpSp>
      <p:grpSp>
        <p:nvGrpSpPr>
          <p:cNvPr id="9" name="Group 8">
            <a:extLst>
              <a:ext uri="{FF2B5EF4-FFF2-40B4-BE49-F238E27FC236}">
                <a16:creationId xmlns:a16="http://schemas.microsoft.com/office/drawing/2014/main" id="{CB91B993-7CB2-4744-8C09-1F2035CF8860}"/>
              </a:ext>
            </a:extLst>
          </p:cNvPr>
          <p:cNvGrpSpPr/>
          <p:nvPr/>
        </p:nvGrpSpPr>
        <p:grpSpPr>
          <a:xfrm>
            <a:off x="3675491" y="3985431"/>
            <a:ext cx="1824319" cy="2433548"/>
            <a:chOff x="1462884" y="2388784"/>
            <a:chExt cx="1368239" cy="1825161"/>
          </a:xfrm>
        </p:grpSpPr>
        <p:sp>
          <p:nvSpPr>
            <p:cNvPr id="43" name="Oval 42">
              <a:extLst>
                <a:ext uri="{FF2B5EF4-FFF2-40B4-BE49-F238E27FC236}">
                  <a16:creationId xmlns:a16="http://schemas.microsoft.com/office/drawing/2014/main" id="{AB33DC1A-48AA-439F-BD35-9BA770A159BB}"/>
                </a:ext>
              </a:extLst>
            </p:cNvPr>
            <p:cNvSpPr/>
            <p:nvPr/>
          </p:nvSpPr>
          <p:spPr>
            <a:xfrm>
              <a:off x="1496834" y="2388784"/>
              <a:ext cx="1301372" cy="1308221"/>
            </a:xfrm>
            <a:prstGeom prst="ellipse">
              <a:avLst/>
            </a:prstGeom>
            <a:solidFill>
              <a:schemeClr val="accent6">
                <a:lumMod val="7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9" name="TextBox 48">
              <a:extLst>
                <a:ext uri="{FF2B5EF4-FFF2-40B4-BE49-F238E27FC236}">
                  <a16:creationId xmlns:a16="http://schemas.microsoft.com/office/drawing/2014/main" id="{E5117A19-3D66-44B8-A5A5-CDC7A9F3377E}"/>
                </a:ext>
              </a:extLst>
            </p:cNvPr>
            <p:cNvSpPr txBox="1"/>
            <p:nvPr/>
          </p:nvSpPr>
          <p:spPr>
            <a:xfrm>
              <a:off x="1462884" y="3729197"/>
              <a:ext cx="1368239" cy="484748"/>
            </a:xfrm>
            <a:prstGeom prst="rect">
              <a:avLst/>
            </a:prstGeom>
            <a:noFill/>
            <a:ln>
              <a:noFill/>
            </a:ln>
          </p:spPr>
          <p:txBody>
            <a:bodyPr wrap="square" lIns="91440" tIns="45720" rIns="91440" bIns="45720" rtlCol="0" anchor="t">
              <a:spAutoFit/>
            </a:bodyPr>
            <a:lstStyle/>
            <a:p>
              <a:pPr algn="ctr"/>
              <a:r>
                <a:rPr lang="en-US" b="1" dirty="0"/>
                <a:t>MCE PROVIDER OUTREACH</a:t>
              </a:r>
            </a:p>
          </p:txBody>
        </p:sp>
        <p:pic>
          <p:nvPicPr>
            <p:cNvPr id="11" name="Graphic 10" descr="Group brainstorm with solid fill">
              <a:extLst>
                <a:ext uri="{FF2B5EF4-FFF2-40B4-BE49-F238E27FC236}">
                  <a16:creationId xmlns:a16="http://schemas.microsoft.com/office/drawing/2014/main" id="{5F66ACAB-7FA0-44C4-B603-DAEC35D186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5146" y="2580520"/>
              <a:ext cx="924748" cy="924748"/>
            </a:xfrm>
            <a:prstGeom prst="rect">
              <a:avLst/>
            </a:prstGeom>
          </p:spPr>
        </p:pic>
      </p:grpSp>
      <p:grpSp>
        <p:nvGrpSpPr>
          <p:cNvPr id="16" name="Group 15">
            <a:extLst>
              <a:ext uri="{FF2B5EF4-FFF2-40B4-BE49-F238E27FC236}">
                <a16:creationId xmlns:a16="http://schemas.microsoft.com/office/drawing/2014/main" id="{4FD7C048-0823-42ED-8832-F7461132279D}"/>
              </a:ext>
            </a:extLst>
          </p:cNvPr>
          <p:cNvGrpSpPr/>
          <p:nvPr/>
        </p:nvGrpSpPr>
        <p:grpSpPr>
          <a:xfrm>
            <a:off x="9926071" y="2285386"/>
            <a:ext cx="1824319" cy="2040517"/>
            <a:chOff x="5924693" y="985354"/>
            <a:chExt cx="1368239" cy="1530388"/>
          </a:xfrm>
        </p:grpSpPr>
        <p:sp>
          <p:nvSpPr>
            <p:cNvPr id="45" name="Oval 44">
              <a:extLst>
                <a:ext uri="{FF2B5EF4-FFF2-40B4-BE49-F238E27FC236}">
                  <a16:creationId xmlns:a16="http://schemas.microsoft.com/office/drawing/2014/main" id="{A308E3C0-42D6-44FB-AB9E-ABDFBDCA2373}"/>
                </a:ext>
              </a:extLst>
            </p:cNvPr>
            <p:cNvSpPr/>
            <p:nvPr/>
          </p:nvSpPr>
          <p:spPr>
            <a:xfrm>
              <a:off x="5957403" y="985354"/>
              <a:ext cx="1302819" cy="1272236"/>
            </a:xfrm>
            <a:prstGeom prst="ellipse">
              <a:avLst/>
            </a:prstGeom>
            <a:solidFill>
              <a:schemeClr val="accent6">
                <a:lumMod val="7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1" name="TextBox 50">
              <a:extLst>
                <a:ext uri="{FF2B5EF4-FFF2-40B4-BE49-F238E27FC236}">
                  <a16:creationId xmlns:a16="http://schemas.microsoft.com/office/drawing/2014/main" id="{584C8247-1C52-4269-89E4-0F9759CE67DD}"/>
                </a:ext>
              </a:extLst>
            </p:cNvPr>
            <p:cNvSpPr txBox="1"/>
            <p:nvPr/>
          </p:nvSpPr>
          <p:spPr>
            <a:xfrm>
              <a:off x="5924693" y="2238743"/>
              <a:ext cx="1368239" cy="276999"/>
            </a:xfrm>
            <a:prstGeom prst="rect">
              <a:avLst/>
            </a:prstGeom>
            <a:noFill/>
            <a:ln>
              <a:noFill/>
            </a:ln>
          </p:spPr>
          <p:txBody>
            <a:bodyPr wrap="square" rtlCol="0">
              <a:spAutoFit/>
            </a:bodyPr>
            <a:lstStyle/>
            <a:p>
              <a:pPr algn="ctr"/>
              <a:r>
                <a:rPr lang="en-US" b="1" dirty="0"/>
                <a:t>QUESTIONS</a:t>
              </a:r>
            </a:p>
          </p:txBody>
        </p:sp>
        <p:pic>
          <p:nvPicPr>
            <p:cNvPr id="15" name="Graphic 14" descr="Shoe footprints with solid fill">
              <a:extLst>
                <a:ext uri="{FF2B5EF4-FFF2-40B4-BE49-F238E27FC236}">
                  <a16:creationId xmlns:a16="http://schemas.microsoft.com/office/drawing/2014/main" id="{50D87A60-9993-4432-AC6E-BD62ED68C7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12444" y="1125103"/>
              <a:ext cx="992738" cy="992738"/>
            </a:xfrm>
            <a:prstGeom prst="rect">
              <a:avLst/>
            </a:prstGeom>
          </p:spPr>
        </p:pic>
      </p:grpSp>
      <p:grpSp>
        <p:nvGrpSpPr>
          <p:cNvPr id="14" name="Group 13">
            <a:extLst>
              <a:ext uri="{FF2B5EF4-FFF2-40B4-BE49-F238E27FC236}">
                <a16:creationId xmlns:a16="http://schemas.microsoft.com/office/drawing/2014/main" id="{1B99805A-5338-417C-B4F4-C8A0C0321ED1}"/>
              </a:ext>
            </a:extLst>
          </p:cNvPr>
          <p:cNvGrpSpPr/>
          <p:nvPr/>
        </p:nvGrpSpPr>
        <p:grpSpPr>
          <a:xfrm>
            <a:off x="7210944" y="3893278"/>
            <a:ext cx="1936491" cy="2706254"/>
            <a:chOff x="4542601" y="2463397"/>
            <a:chExt cx="1452368" cy="2029690"/>
          </a:xfrm>
        </p:grpSpPr>
        <p:sp>
          <p:nvSpPr>
            <p:cNvPr id="34" name="Oval 33">
              <a:extLst>
                <a:ext uri="{FF2B5EF4-FFF2-40B4-BE49-F238E27FC236}">
                  <a16:creationId xmlns:a16="http://schemas.microsoft.com/office/drawing/2014/main" id="{FD84D9C5-2DAE-4390-9E36-983B5CF99A76}"/>
                </a:ext>
              </a:extLst>
            </p:cNvPr>
            <p:cNvSpPr/>
            <p:nvPr/>
          </p:nvSpPr>
          <p:spPr>
            <a:xfrm>
              <a:off x="4618099" y="2463397"/>
              <a:ext cx="1301372" cy="1308221"/>
            </a:xfrm>
            <a:prstGeom prst="ellipse">
              <a:avLst/>
            </a:prstGeom>
            <a:solidFill>
              <a:schemeClr val="accent6">
                <a:lumMod val="7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0" name="TextBox 49">
              <a:extLst>
                <a:ext uri="{FF2B5EF4-FFF2-40B4-BE49-F238E27FC236}">
                  <a16:creationId xmlns:a16="http://schemas.microsoft.com/office/drawing/2014/main" id="{7465691D-F686-4EAC-B81C-1FB3E53CCD97}"/>
                </a:ext>
              </a:extLst>
            </p:cNvPr>
            <p:cNvSpPr txBox="1"/>
            <p:nvPr/>
          </p:nvSpPr>
          <p:spPr>
            <a:xfrm>
              <a:off x="4542601" y="3800590"/>
              <a:ext cx="1452368" cy="692497"/>
            </a:xfrm>
            <a:prstGeom prst="rect">
              <a:avLst/>
            </a:prstGeom>
            <a:noFill/>
            <a:ln>
              <a:noFill/>
            </a:ln>
          </p:spPr>
          <p:txBody>
            <a:bodyPr wrap="square" lIns="91440" tIns="45720" rIns="91440" bIns="45720" rtlCol="0" anchor="t">
              <a:spAutoFit/>
            </a:bodyPr>
            <a:lstStyle/>
            <a:p>
              <a:pPr algn="ctr"/>
              <a:r>
                <a:rPr lang="en-US" b="1" dirty="0">
                  <a:cs typeface="Calibri"/>
                </a:rPr>
                <a:t>PROVIDER PORTAL OVERVIEW</a:t>
              </a:r>
            </a:p>
          </p:txBody>
        </p:sp>
        <p:pic>
          <p:nvPicPr>
            <p:cNvPr id="4" name="Graphic 5" descr="Classroom with solid fill">
              <a:extLst>
                <a:ext uri="{FF2B5EF4-FFF2-40B4-BE49-F238E27FC236}">
                  <a16:creationId xmlns:a16="http://schemas.microsoft.com/office/drawing/2014/main" id="{C64CB4F4-7788-4DE3-B386-F498E2B0D1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95138" y="2643860"/>
              <a:ext cx="947294" cy="947294"/>
            </a:xfrm>
            <a:prstGeom prst="rect">
              <a:avLst/>
            </a:prstGeom>
          </p:spPr>
        </p:pic>
      </p:grpSp>
      <p:grpSp>
        <p:nvGrpSpPr>
          <p:cNvPr id="6" name="Group 5">
            <a:extLst>
              <a:ext uri="{FF2B5EF4-FFF2-40B4-BE49-F238E27FC236}">
                <a16:creationId xmlns:a16="http://schemas.microsoft.com/office/drawing/2014/main" id="{3B82ED1D-E4C8-F59A-3C8E-3246A79F137C}"/>
              </a:ext>
            </a:extLst>
          </p:cNvPr>
          <p:cNvGrpSpPr/>
          <p:nvPr/>
        </p:nvGrpSpPr>
        <p:grpSpPr>
          <a:xfrm>
            <a:off x="5541795" y="1305852"/>
            <a:ext cx="1824319" cy="2433548"/>
            <a:chOff x="1462884" y="2388784"/>
            <a:chExt cx="1368239" cy="1825161"/>
          </a:xfrm>
        </p:grpSpPr>
        <p:sp>
          <p:nvSpPr>
            <p:cNvPr id="7" name="Oval 6">
              <a:extLst>
                <a:ext uri="{FF2B5EF4-FFF2-40B4-BE49-F238E27FC236}">
                  <a16:creationId xmlns:a16="http://schemas.microsoft.com/office/drawing/2014/main" id="{40F6696C-C376-A137-19A1-888122780EF4}"/>
                </a:ext>
              </a:extLst>
            </p:cNvPr>
            <p:cNvSpPr/>
            <p:nvPr/>
          </p:nvSpPr>
          <p:spPr>
            <a:xfrm>
              <a:off x="1496834" y="2388784"/>
              <a:ext cx="1301372" cy="1308221"/>
            </a:xfrm>
            <a:prstGeom prst="ellipse">
              <a:avLst/>
            </a:prstGeom>
            <a:solidFill>
              <a:schemeClr val="accent6">
                <a:lumMod val="7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C4F2F830-EA79-666F-F59E-6B73CF4114D6}"/>
                </a:ext>
              </a:extLst>
            </p:cNvPr>
            <p:cNvSpPr txBox="1"/>
            <p:nvPr/>
          </p:nvSpPr>
          <p:spPr>
            <a:xfrm>
              <a:off x="1462884" y="3729197"/>
              <a:ext cx="1368239" cy="484748"/>
            </a:xfrm>
            <a:prstGeom prst="rect">
              <a:avLst/>
            </a:prstGeom>
            <a:noFill/>
            <a:ln>
              <a:noFill/>
            </a:ln>
          </p:spPr>
          <p:txBody>
            <a:bodyPr wrap="square" lIns="91440" tIns="45720" rIns="91440" bIns="45720" rtlCol="0" anchor="t">
              <a:spAutoFit/>
            </a:bodyPr>
            <a:lstStyle/>
            <a:p>
              <a:pPr algn="ctr"/>
              <a:r>
                <a:rPr lang="en-US" b="1" dirty="0"/>
                <a:t>MCE CONTRACT OVERVIEW</a:t>
              </a:r>
            </a:p>
          </p:txBody>
        </p:sp>
        <p:pic>
          <p:nvPicPr>
            <p:cNvPr id="12" name="Graphic 11" descr="Group brainstorm with solid fill">
              <a:extLst>
                <a:ext uri="{FF2B5EF4-FFF2-40B4-BE49-F238E27FC236}">
                  <a16:creationId xmlns:a16="http://schemas.microsoft.com/office/drawing/2014/main" id="{293F9C55-6AAA-36C2-2CA5-718AFA0DEA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5146" y="2580520"/>
              <a:ext cx="924748" cy="924748"/>
            </a:xfrm>
            <a:prstGeom prst="rect">
              <a:avLst/>
            </a:prstGeom>
          </p:spPr>
        </p:pic>
      </p:grpSp>
    </p:spTree>
    <p:extLst>
      <p:ext uri="{BB962C8B-B14F-4D97-AF65-F5344CB8AC3E}">
        <p14:creationId xmlns:p14="http://schemas.microsoft.com/office/powerpoint/2010/main" val="182518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BC331-8E5F-E6C0-5DA2-D6C3E74F841B}"/>
              </a:ext>
            </a:extLst>
          </p:cNvPr>
          <p:cNvSpPr>
            <a:spLocks noGrp="1"/>
          </p:cNvSpPr>
          <p:nvPr>
            <p:ph type="title"/>
          </p:nvPr>
        </p:nvSpPr>
        <p:spPr>
          <a:xfrm>
            <a:off x="1523999" y="681037"/>
            <a:ext cx="10067925" cy="564231"/>
          </a:xfrm>
        </p:spPr>
        <p:txBody>
          <a:bodyPr>
            <a:normAutofit fontScale="90000"/>
          </a:bodyPr>
          <a:lstStyle/>
          <a:p>
            <a:r>
              <a:rPr lang="en-US" dirty="0"/>
              <a:t>One Healthcare ID</a:t>
            </a:r>
          </a:p>
        </p:txBody>
      </p:sp>
      <p:sp>
        <p:nvSpPr>
          <p:cNvPr id="4" name="Footer Placeholder 3">
            <a:extLst>
              <a:ext uri="{FF2B5EF4-FFF2-40B4-BE49-F238E27FC236}">
                <a16:creationId xmlns:a16="http://schemas.microsoft.com/office/drawing/2014/main" id="{42DBFFE4-C598-1CF5-A46A-D8A08995D7BF}"/>
              </a:ext>
            </a:extLst>
          </p:cNvPr>
          <p:cNvSpPr>
            <a:spLocks noGrp="1"/>
          </p:cNvSpPr>
          <p:nvPr>
            <p:ph type="ftr" sz="quarter" idx="11"/>
          </p:nvPr>
        </p:nvSpPr>
        <p:spPr/>
        <p:txBody>
          <a:bodyPr/>
          <a:lstStyle/>
          <a:p>
            <a:r>
              <a:rPr lang="en-US"/>
              <a:t>Indiana Family and Social Services Administration</a:t>
            </a:r>
          </a:p>
        </p:txBody>
      </p:sp>
      <p:sp>
        <p:nvSpPr>
          <p:cNvPr id="5" name="Slide Number Placeholder 4">
            <a:extLst>
              <a:ext uri="{FF2B5EF4-FFF2-40B4-BE49-F238E27FC236}">
                <a16:creationId xmlns:a16="http://schemas.microsoft.com/office/drawing/2014/main" id="{E08B69B1-9838-4A48-8A4D-02E89040DD50}"/>
              </a:ext>
            </a:extLst>
          </p:cNvPr>
          <p:cNvSpPr>
            <a:spLocks noGrp="1"/>
          </p:cNvSpPr>
          <p:nvPr>
            <p:ph type="sldNum" sz="quarter" idx="12"/>
          </p:nvPr>
        </p:nvSpPr>
        <p:spPr/>
        <p:txBody>
          <a:bodyPr/>
          <a:lstStyle/>
          <a:p>
            <a:fld id="{DCBD9CDE-66AC-4AC4-879B-D3FD922BEE2F}" type="slidenum">
              <a:rPr lang="en-US" smtClean="0"/>
              <a:t>20</a:t>
            </a:fld>
            <a:endParaRPr lang="en-US"/>
          </a:p>
        </p:txBody>
      </p:sp>
      <p:sp>
        <p:nvSpPr>
          <p:cNvPr id="8" name="Content Placeholder 7">
            <a:extLst>
              <a:ext uri="{FF2B5EF4-FFF2-40B4-BE49-F238E27FC236}">
                <a16:creationId xmlns:a16="http://schemas.microsoft.com/office/drawing/2014/main" id="{A8B84003-A633-A84E-0389-A6D71DAD8F18}"/>
              </a:ext>
            </a:extLst>
          </p:cNvPr>
          <p:cNvSpPr>
            <a:spLocks noGrp="1"/>
          </p:cNvSpPr>
          <p:nvPr>
            <p:ph idx="1"/>
          </p:nvPr>
        </p:nvSpPr>
        <p:spPr>
          <a:xfrm>
            <a:off x="1570120" y="1245268"/>
            <a:ext cx="8819147" cy="998621"/>
          </a:xfrm>
        </p:spPr>
        <p:txBody>
          <a:bodyPr/>
          <a:lstStyle/>
          <a:p>
            <a:r>
              <a:rPr lang="pt-BR" dirty="0">
                <a:hlinkClick r:id="rId2"/>
              </a:rPr>
              <a:t>Provider portal registration | UHCprovider.com</a:t>
            </a:r>
            <a:endParaRPr lang="pt-BR" dirty="0"/>
          </a:p>
          <a:p>
            <a:pPr marL="0" indent="0">
              <a:buNone/>
            </a:pPr>
            <a:endParaRPr lang="en-US" dirty="0"/>
          </a:p>
        </p:txBody>
      </p:sp>
      <p:pic>
        <p:nvPicPr>
          <p:cNvPr id="12" name="Picture 11">
            <a:extLst>
              <a:ext uri="{FF2B5EF4-FFF2-40B4-BE49-F238E27FC236}">
                <a16:creationId xmlns:a16="http://schemas.microsoft.com/office/drawing/2014/main" id="{7ADD5B90-76A5-B042-846F-27A0DA01BD79}"/>
              </a:ext>
            </a:extLst>
          </p:cNvPr>
          <p:cNvPicPr>
            <a:picLocks noChangeAspect="1"/>
          </p:cNvPicPr>
          <p:nvPr/>
        </p:nvPicPr>
        <p:blipFill>
          <a:blip r:embed="rId3"/>
          <a:stretch>
            <a:fillRect/>
          </a:stretch>
        </p:blipFill>
        <p:spPr>
          <a:xfrm>
            <a:off x="1953125" y="1913522"/>
            <a:ext cx="8285749" cy="4540356"/>
          </a:xfrm>
          <a:prstGeom prst="rect">
            <a:avLst/>
          </a:prstGeom>
        </p:spPr>
      </p:pic>
    </p:spTree>
    <p:extLst>
      <p:ext uri="{BB962C8B-B14F-4D97-AF65-F5344CB8AC3E}">
        <p14:creationId xmlns:p14="http://schemas.microsoft.com/office/powerpoint/2010/main" val="1595374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6659-5A21-E086-E31B-EB8D156BA56A}"/>
              </a:ext>
            </a:extLst>
          </p:cNvPr>
          <p:cNvSpPr>
            <a:spLocks noGrp="1"/>
          </p:cNvSpPr>
          <p:nvPr>
            <p:ph type="title"/>
          </p:nvPr>
        </p:nvSpPr>
        <p:spPr/>
        <p:txBody>
          <a:bodyPr/>
          <a:lstStyle/>
          <a:p>
            <a:r>
              <a:rPr lang="en-US" dirty="0"/>
              <a:t>Portal Dashboard-UHC</a:t>
            </a:r>
          </a:p>
        </p:txBody>
      </p:sp>
      <p:sp>
        <p:nvSpPr>
          <p:cNvPr id="3" name="Content Placeholder 2">
            <a:extLst>
              <a:ext uri="{FF2B5EF4-FFF2-40B4-BE49-F238E27FC236}">
                <a16:creationId xmlns:a16="http://schemas.microsoft.com/office/drawing/2014/main" id="{1E22442E-83BA-B91B-F601-81509C0D1008}"/>
              </a:ext>
            </a:extLst>
          </p:cNvPr>
          <p:cNvSpPr>
            <a:spLocks noGrp="1"/>
          </p:cNvSpPr>
          <p:nvPr>
            <p:ph idx="1"/>
          </p:nvPr>
        </p:nvSpPr>
        <p:spPr/>
        <p:txBody>
          <a:bodyPr/>
          <a:lstStyle/>
          <a:p>
            <a:r>
              <a:rPr lang="en-US" dirty="0"/>
              <a:t>Every user has a dashboard</a:t>
            </a:r>
          </a:p>
        </p:txBody>
      </p:sp>
      <p:sp>
        <p:nvSpPr>
          <p:cNvPr id="4" name="Footer Placeholder 3">
            <a:extLst>
              <a:ext uri="{FF2B5EF4-FFF2-40B4-BE49-F238E27FC236}">
                <a16:creationId xmlns:a16="http://schemas.microsoft.com/office/drawing/2014/main" id="{CAA891C7-2AAC-E27E-BFAC-D4EE93F6E2BC}"/>
              </a:ext>
            </a:extLst>
          </p:cNvPr>
          <p:cNvSpPr>
            <a:spLocks noGrp="1"/>
          </p:cNvSpPr>
          <p:nvPr>
            <p:ph type="ftr" sz="quarter" idx="11"/>
          </p:nvPr>
        </p:nvSpPr>
        <p:spPr/>
        <p:txBody>
          <a:bodyPr/>
          <a:lstStyle/>
          <a:p>
            <a:r>
              <a:rPr lang="en-US"/>
              <a:t>Indiana Family and Social Services Administration</a:t>
            </a:r>
          </a:p>
        </p:txBody>
      </p:sp>
      <p:sp>
        <p:nvSpPr>
          <p:cNvPr id="5" name="Slide Number Placeholder 4">
            <a:extLst>
              <a:ext uri="{FF2B5EF4-FFF2-40B4-BE49-F238E27FC236}">
                <a16:creationId xmlns:a16="http://schemas.microsoft.com/office/drawing/2014/main" id="{42EF3AA1-16DE-5DB9-2909-00FDB1F9CF77}"/>
              </a:ext>
            </a:extLst>
          </p:cNvPr>
          <p:cNvSpPr>
            <a:spLocks noGrp="1"/>
          </p:cNvSpPr>
          <p:nvPr>
            <p:ph type="sldNum" sz="quarter" idx="12"/>
          </p:nvPr>
        </p:nvSpPr>
        <p:spPr/>
        <p:txBody>
          <a:bodyPr/>
          <a:lstStyle/>
          <a:p>
            <a:fld id="{DCBD9CDE-66AC-4AC4-879B-D3FD922BEE2F}" type="slidenum">
              <a:rPr lang="en-US" smtClean="0"/>
              <a:t>21</a:t>
            </a:fld>
            <a:endParaRPr lang="en-US"/>
          </a:p>
        </p:txBody>
      </p:sp>
      <p:pic>
        <p:nvPicPr>
          <p:cNvPr id="7" name="Picture 6" descr="The screenshot shows the Trackit page and the options available to manage within TrackIt">
            <a:extLst>
              <a:ext uri="{FF2B5EF4-FFF2-40B4-BE49-F238E27FC236}">
                <a16:creationId xmlns:a16="http://schemas.microsoft.com/office/drawing/2014/main" id="{6FFD9073-987D-C53E-E008-3F3503FA6E46}"/>
              </a:ext>
            </a:extLst>
          </p:cNvPr>
          <p:cNvPicPr>
            <a:picLocks noChangeAspect="1"/>
          </p:cNvPicPr>
          <p:nvPr/>
        </p:nvPicPr>
        <p:blipFill>
          <a:blip r:embed="rId2"/>
          <a:stretch>
            <a:fillRect/>
          </a:stretch>
        </p:blipFill>
        <p:spPr>
          <a:xfrm>
            <a:off x="2420352" y="2334260"/>
            <a:ext cx="7128710" cy="3977640"/>
          </a:xfrm>
          <a:prstGeom prst="rect">
            <a:avLst/>
          </a:prstGeom>
          <a:ln>
            <a:solidFill>
              <a:srgbClr val="002477"/>
            </a:solidFill>
          </a:ln>
        </p:spPr>
      </p:pic>
    </p:spTree>
    <p:extLst>
      <p:ext uri="{BB962C8B-B14F-4D97-AF65-F5344CB8AC3E}">
        <p14:creationId xmlns:p14="http://schemas.microsoft.com/office/powerpoint/2010/main" val="1703367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BB5A-0826-525B-F0A1-575117EAC694}"/>
              </a:ext>
            </a:extLst>
          </p:cNvPr>
          <p:cNvSpPr>
            <a:spLocks noGrp="1"/>
          </p:cNvSpPr>
          <p:nvPr>
            <p:ph type="title"/>
          </p:nvPr>
        </p:nvSpPr>
        <p:spPr>
          <a:xfrm>
            <a:off x="1222625" y="681037"/>
            <a:ext cx="10369299" cy="1009651"/>
          </a:xfrm>
        </p:spPr>
        <p:txBody>
          <a:bodyPr>
            <a:normAutofit fontScale="90000"/>
          </a:bodyPr>
          <a:lstStyle/>
          <a:p>
            <a:r>
              <a:rPr lang="en-US" dirty="0"/>
              <a:t>UnitedHealthcare Provider Contact Information  </a:t>
            </a:r>
          </a:p>
        </p:txBody>
      </p:sp>
      <p:sp>
        <p:nvSpPr>
          <p:cNvPr id="3" name="Content Placeholder 2">
            <a:extLst>
              <a:ext uri="{FF2B5EF4-FFF2-40B4-BE49-F238E27FC236}">
                <a16:creationId xmlns:a16="http://schemas.microsoft.com/office/drawing/2014/main" id="{4E454CAE-2AE0-567F-0434-DCEACCD8E88E}"/>
              </a:ext>
            </a:extLst>
          </p:cNvPr>
          <p:cNvSpPr>
            <a:spLocks noGrp="1"/>
          </p:cNvSpPr>
          <p:nvPr>
            <p:ph idx="1"/>
          </p:nvPr>
        </p:nvSpPr>
        <p:spPr>
          <a:xfrm>
            <a:off x="1222625" y="3855497"/>
            <a:ext cx="10482315" cy="811160"/>
          </a:xfrm>
        </p:spPr>
        <p:txBody>
          <a:bodyPr>
            <a:normAutofit fontScale="77500" lnSpcReduction="20000"/>
          </a:bodyPr>
          <a:lstStyle/>
          <a:p>
            <a:pPr marL="0" indent="0">
              <a:buNone/>
            </a:pPr>
            <a:endParaRPr lang="en-US" sz="3900" dirty="0">
              <a:solidFill>
                <a:schemeClr val="tx2"/>
              </a:solidFill>
            </a:endParaRPr>
          </a:p>
          <a:p>
            <a:pPr marL="0" indent="0">
              <a:buNone/>
            </a:pPr>
            <a:r>
              <a:rPr lang="en-US" sz="3900" dirty="0">
                <a:solidFill>
                  <a:schemeClr val="tx2"/>
                </a:solidFill>
              </a:rPr>
              <a:t>Additional Resources and Contacts</a:t>
            </a:r>
            <a:endParaRPr lang="en-US" sz="3900" dirty="0">
              <a:solidFill>
                <a:schemeClr val="accent2">
                  <a:lumMod val="50000"/>
                </a:schemeClr>
              </a:solidFill>
            </a:endParaRPr>
          </a:p>
          <a:p>
            <a:pPr marL="0" indent="0">
              <a:buNone/>
              <a:tabLst>
                <a:tab pos="306910" algn="l"/>
              </a:tabLst>
            </a:pPr>
            <a:endParaRPr lang="en-US" dirty="0">
              <a:solidFill>
                <a:schemeClr val="accent2">
                  <a:lumMod val="50000"/>
                </a:schemeClr>
              </a:solidFill>
              <a:latin typeface="FS Humana" panose="02000506040000020004" pitchFamily="50" charset="0"/>
            </a:endParaRPr>
          </a:p>
          <a:p>
            <a:pPr marL="0" indent="0">
              <a:buNone/>
              <a:tabLst>
                <a:tab pos="306910" algn="l"/>
              </a:tabLst>
            </a:pPr>
            <a:endParaRPr lang="en-US" dirty="0"/>
          </a:p>
        </p:txBody>
      </p:sp>
      <p:sp>
        <p:nvSpPr>
          <p:cNvPr id="4" name="Footer Placeholder 3">
            <a:extLst>
              <a:ext uri="{FF2B5EF4-FFF2-40B4-BE49-F238E27FC236}">
                <a16:creationId xmlns:a16="http://schemas.microsoft.com/office/drawing/2014/main" id="{D60DC624-F034-EFC3-11B0-FD69146E656B}"/>
              </a:ext>
            </a:extLst>
          </p:cNvPr>
          <p:cNvSpPr>
            <a:spLocks noGrp="1"/>
          </p:cNvSpPr>
          <p:nvPr>
            <p:ph type="ftr" sz="quarter" idx="11"/>
          </p:nvPr>
        </p:nvSpPr>
        <p:spPr/>
        <p:txBody>
          <a:bodyPr/>
          <a:lstStyle/>
          <a:p>
            <a:r>
              <a:rPr lang="en-US"/>
              <a:t>Indiana Family and Social Services Administration</a:t>
            </a:r>
          </a:p>
        </p:txBody>
      </p:sp>
      <p:sp>
        <p:nvSpPr>
          <p:cNvPr id="5" name="Slide Number Placeholder 4">
            <a:extLst>
              <a:ext uri="{FF2B5EF4-FFF2-40B4-BE49-F238E27FC236}">
                <a16:creationId xmlns:a16="http://schemas.microsoft.com/office/drawing/2014/main" id="{500C9C80-C44E-4956-FE09-9B8326A2230C}"/>
              </a:ext>
            </a:extLst>
          </p:cNvPr>
          <p:cNvSpPr>
            <a:spLocks noGrp="1"/>
          </p:cNvSpPr>
          <p:nvPr>
            <p:ph type="sldNum" sz="quarter" idx="12"/>
          </p:nvPr>
        </p:nvSpPr>
        <p:spPr/>
        <p:txBody>
          <a:bodyPr/>
          <a:lstStyle/>
          <a:p>
            <a:fld id="{DCBD9CDE-66AC-4AC4-879B-D3FD922BEE2F}" type="slidenum">
              <a:rPr lang="en-US" smtClean="0"/>
              <a:t>22</a:t>
            </a:fld>
            <a:endParaRPr lang="en-US"/>
          </a:p>
        </p:txBody>
      </p:sp>
      <p:graphicFrame>
        <p:nvGraphicFramePr>
          <p:cNvPr id="7" name="Table 7">
            <a:extLst>
              <a:ext uri="{FF2B5EF4-FFF2-40B4-BE49-F238E27FC236}">
                <a16:creationId xmlns:a16="http://schemas.microsoft.com/office/drawing/2014/main" id="{02A80520-2AC5-AEB3-5FD8-E29BEC24DCA3}"/>
              </a:ext>
            </a:extLst>
          </p:cNvPr>
          <p:cNvGraphicFramePr>
            <a:graphicFrameLocks noGrp="1"/>
          </p:cNvGraphicFramePr>
          <p:nvPr>
            <p:extLst>
              <p:ext uri="{D42A27DB-BD31-4B8C-83A1-F6EECF244321}">
                <p14:modId xmlns:p14="http://schemas.microsoft.com/office/powerpoint/2010/main" val="4112198037"/>
              </p:ext>
            </p:extLst>
          </p:nvPr>
        </p:nvGraphicFramePr>
        <p:xfrm>
          <a:off x="1222625" y="1958889"/>
          <a:ext cx="10482315" cy="2080668"/>
        </p:xfrm>
        <a:graphic>
          <a:graphicData uri="http://schemas.openxmlformats.org/drawingml/2006/table">
            <a:tbl>
              <a:tblPr firstRow="1" bandRow="1">
                <a:tableStyleId>{5C22544A-7EE6-4342-B048-85BDC9FD1C3A}</a:tableStyleId>
              </a:tblPr>
              <a:tblGrid>
                <a:gridCol w="3494105">
                  <a:extLst>
                    <a:ext uri="{9D8B030D-6E8A-4147-A177-3AD203B41FA5}">
                      <a16:colId xmlns:a16="http://schemas.microsoft.com/office/drawing/2014/main" val="2916805669"/>
                    </a:ext>
                  </a:extLst>
                </a:gridCol>
                <a:gridCol w="3494105">
                  <a:extLst>
                    <a:ext uri="{9D8B030D-6E8A-4147-A177-3AD203B41FA5}">
                      <a16:colId xmlns:a16="http://schemas.microsoft.com/office/drawing/2014/main" val="593841820"/>
                    </a:ext>
                  </a:extLst>
                </a:gridCol>
                <a:gridCol w="3494105">
                  <a:extLst>
                    <a:ext uri="{9D8B030D-6E8A-4147-A177-3AD203B41FA5}">
                      <a16:colId xmlns:a16="http://schemas.microsoft.com/office/drawing/2014/main" val="3161459310"/>
                    </a:ext>
                  </a:extLst>
                </a:gridCol>
              </a:tblGrid>
              <a:tr h="520167">
                <a:tc>
                  <a:txBody>
                    <a:bodyPr/>
                    <a:lstStyle/>
                    <a:p>
                      <a:pPr algn="ctr"/>
                      <a:r>
                        <a:rPr lang="en-US" dirty="0"/>
                        <a:t>HCBS Provider Lead</a:t>
                      </a:r>
                    </a:p>
                  </a:txBody>
                  <a:tcPr/>
                </a:tc>
                <a:tc>
                  <a:txBody>
                    <a:bodyPr/>
                    <a:lstStyle/>
                    <a:p>
                      <a:pPr algn="ctr"/>
                      <a:r>
                        <a:rPr lang="en-US" dirty="0"/>
                        <a:t>Provider Services Director</a:t>
                      </a:r>
                    </a:p>
                  </a:txBody>
                  <a:tcPr/>
                </a:tc>
                <a:tc>
                  <a:txBody>
                    <a:bodyPr/>
                    <a:lstStyle/>
                    <a:p>
                      <a:pPr algn="ctr"/>
                      <a:r>
                        <a:rPr lang="en-US" dirty="0"/>
                        <a:t>Provider Services Manager</a:t>
                      </a:r>
                    </a:p>
                  </a:txBody>
                  <a:tcPr/>
                </a:tc>
                <a:extLst>
                  <a:ext uri="{0D108BD9-81ED-4DB2-BD59-A6C34878D82A}">
                    <a16:rowId xmlns:a16="http://schemas.microsoft.com/office/drawing/2014/main" val="2997332187"/>
                  </a:ext>
                </a:extLst>
              </a:tr>
              <a:tr h="520167">
                <a:tc>
                  <a:txBody>
                    <a:bodyPr/>
                    <a:lstStyle/>
                    <a:p>
                      <a:pPr lvl="0" algn="ctr"/>
                      <a:r>
                        <a:rPr lang="en-US" sz="1800" kern="1200" dirty="0">
                          <a:solidFill>
                            <a:schemeClr val="dk1"/>
                          </a:solidFill>
                          <a:latin typeface="+mn-lt"/>
                          <a:ea typeface="+mn-ea"/>
                          <a:cs typeface="+mn-cs"/>
                        </a:rPr>
                        <a:t>Dorian Trice</a:t>
                      </a:r>
                    </a:p>
                  </a:txBody>
                  <a:tcPr/>
                </a:tc>
                <a:tc>
                  <a:txBody>
                    <a:bodyPr/>
                    <a:lstStyle/>
                    <a:p>
                      <a:pPr algn="ctr"/>
                      <a:r>
                        <a:rPr lang="en-US" dirty="0"/>
                        <a:t>Amanda Wilson</a:t>
                      </a:r>
                    </a:p>
                  </a:txBody>
                  <a:tcPr/>
                </a:tc>
                <a:tc>
                  <a:txBody>
                    <a:bodyPr/>
                    <a:lstStyle/>
                    <a:p>
                      <a:pPr algn="ctr"/>
                      <a:r>
                        <a:rPr lang="en-US" dirty="0"/>
                        <a:t>David Hoover</a:t>
                      </a:r>
                    </a:p>
                  </a:txBody>
                  <a:tcPr/>
                </a:tc>
                <a:extLst>
                  <a:ext uri="{0D108BD9-81ED-4DB2-BD59-A6C34878D82A}">
                    <a16:rowId xmlns:a16="http://schemas.microsoft.com/office/drawing/2014/main" val="456188834"/>
                  </a:ext>
                </a:extLst>
              </a:tr>
              <a:tr h="520167">
                <a:tc>
                  <a:txBody>
                    <a:bodyPr/>
                    <a:lstStyle/>
                    <a:p>
                      <a:pPr lvl="0" algn="ctr"/>
                      <a:r>
                        <a:rPr lang="en-US" sz="1800" u="none" kern="1200" dirty="0">
                          <a:solidFill>
                            <a:schemeClr val="dk1"/>
                          </a:solidFill>
                          <a:latin typeface="+mn-lt"/>
                          <a:ea typeface="+mn-ea"/>
                          <a:cs typeface="+mn-cs"/>
                          <a:hlinkClick r:id="rId2"/>
                        </a:rPr>
                        <a:t>IN_providerservices@uhc.com</a:t>
                      </a:r>
                      <a:r>
                        <a:rPr lang="en-US" sz="1800" u="none" kern="1200" dirty="0">
                          <a:solidFill>
                            <a:schemeClr val="dk1"/>
                          </a:solidFill>
                          <a:latin typeface="+mn-lt"/>
                          <a:ea typeface="+mn-ea"/>
                          <a:cs typeface="+mn-cs"/>
                        </a:rPr>
                        <a:t> </a:t>
                      </a:r>
                    </a:p>
                  </a:txBody>
                  <a:tcPr/>
                </a:tc>
                <a:tc>
                  <a:txBody>
                    <a:bodyPr/>
                    <a:lstStyle/>
                    <a:p>
                      <a:pPr algn="ctr"/>
                      <a:r>
                        <a:rPr lang="en-US" u="none" dirty="0">
                          <a:hlinkClick r:id="rId3"/>
                        </a:rPr>
                        <a:t>Amanda_Wilson@uhc.com</a:t>
                      </a:r>
                      <a:endParaRPr lang="en-US" u="none" dirty="0"/>
                    </a:p>
                  </a:txBody>
                  <a:tcPr/>
                </a:tc>
                <a:tc>
                  <a:txBody>
                    <a:bodyPr/>
                    <a:lstStyle/>
                    <a:p>
                      <a:pPr algn="ctr"/>
                      <a:r>
                        <a:rPr lang="en-US" u="none" dirty="0">
                          <a:hlinkClick r:id="rId4"/>
                        </a:rPr>
                        <a:t>David_Hoover@uhc.com</a:t>
                      </a:r>
                      <a:endParaRPr lang="en-US" u="none" dirty="0"/>
                    </a:p>
                  </a:txBody>
                  <a:tcPr/>
                </a:tc>
                <a:extLst>
                  <a:ext uri="{0D108BD9-81ED-4DB2-BD59-A6C34878D82A}">
                    <a16:rowId xmlns:a16="http://schemas.microsoft.com/office/drawing/2014/main" val="2220678333"/>
                  </a:ext>
                </a:extLst>
              </a:tr>
              <a:tr h="5201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763-361-1650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317-352-6600</a:t>
                      </a:r>
                      <a:endParaRPr lang="en-US" sz="1600" dirty="0"/>
                    </a:p>
                  </a:txBody>
                  <a:tcPr/>
                </a:tc>
                <a:tc>
                  <a:txBody>
                    <a:bodyPr/>
                    <a:lstStyle/>
                    <a:p>
                      <a:pPr algn="ctr"/>
                      <a:r>
                        <a:rPr lang="en-US" dirty="0"/>
                        <a:t>317-275-8269</a:t>
                      </a:r>
                    </a:p>
                  </a:txBody>
                  <a:tcPr/>
                </a:tc>
                <a:extLst>
                  <a:ext uri="{0D108BD9-81ED-4DB2-BD59-A6C34878D82A}">
                    <a16:rowId xmlns:a16="http://schemas.microsoft.com/office/drawing/2014/main" val="2581415335"/>
                  </a:ext>
                </a:extLst>
              </a:tr>
            </a:tbl>
          </a:graphicData>
        </a:graphic>
      </p:graphicFrame>
      <p:graphicFrame>
        <p:nvGraphicFramePr>
          <p:cNvPr id="9" name="Table 9">
            <a:extLst>
              <a:ext uri="{FF2B5EF4-FFF2-40B4-BE49-F238E27FC236}">
                <a16:creationId xmlns:a16="http://schemas.microsoft.com/office/drawing/2014/main" id="{6578928C-2FA5-368B-BFA2-0E524A229A52}"/>
              </a:ext>
            </a:extLst>
          </p:cNvPr>
          <p:cNvGraphicFramePr>
            <a:graphicFrameLocks noGrp="1"/>
          </p:cNvGraphicFramePr>
          <p:nvPr>
            <p:extLst>
              <p:ext uri="{D42A27DB-BD31-4B8C-83A1-F6EECF244321}">
                <p14:modId xmlns:p14="http://schemas.microsoft.com/office/powerpoint/2010/main" val="3909107267"/>
              </p:ext>
            </p:extLst>
          </p:nvPr>
        </p:nvGraphicFramePr>
        <p:xfrm>
          <a:off x="2348122" y="4705350"/>
          <a:ext cx="8231320" cy="1651000"/>
        </p:xfrm>
        <a:graphic>
          <a:graphicData uri="http://schemas.openxmlformats.org/drawingml/2006/table">
            <a:tbl>
              <a:tblPr firstRow="1" bandRow="1">
                <a:tableStyleId>{5C22544A-7EE6-4342-B048-85BDC9FD1C3A}</a:tableStyleId>
              </a:tblPr>
              <a:tblGrid>
                <a:gridCol w="2877655">
                  <a:extLst>
                    <a:ext uri="{9D8B030D-6E8A-4147-A177-3AD203B41FA5}">
                      <a16:colId xmlns:a16="http://schemas.microsoft.com/office/drawing/2014/main" val="1050979703"/>
                    </a:ext>
                  </a:extLst>
                </a:gridCol>
                <a:gridCol w="5353665">
                  <a:extLst>
                    <a:ext uri="{9D8B030D-6E8A-4147-A177-3AD203B41FA5}">
                      <a16:colId xmlns:a16="http://schemas.microsoft.com/office/drawing/2014/main" val="1725209080"/>
                    </a:ext>
                  </a:extLst>
                </a:gridCol>
              </a:tblGrid>
              <a:tr h="370840">
                <a:tc>
                  <a:txBody>
                    <a:bodyPr/>
                    <a:lstStyle/>
                    <a:p>
                      <a:pPr algn="ctr"/>
                      <a:r>
                        <a:rPr lang="en-US" dirty="0"/>
                        <a:t>Website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n-lt"/>
                          <a:ea typeface="+mn-ea"/>
                          <a:cs typeface="+mn-cs"/>
                        </a:rPr>
                        <a:t>www.uhcprovider.com/INcommunityplan</a:t>
                      </a:r>
                    </a:p>
                  </a:txBody>
                  <a:tcPr/>
                </a:tc>
                <a:extLst>
                  <a:ext uri="{0D108BD9-81ED-4DB2-BD59-A6C34878D82A}">
                    <a16:rowId xmlns:a16="http://schemas.microsoft.com/office/drawing/2014/main" val="2238294430"/>
                  </a:ext>
                </a:extLst>
              </a:tr>
              <a:tr h="370840">
                <a:tc>
                  <a:txBody>
                    <a:bodyPr/>
                    <a:lstStyle/>
                    <a:p>
                      <a:pPr algn="ctr"/>
                      <a:r>
                        <a:rPr lang="en-US" dirty="0"/>
                        <a:t>Workforce Development Administrator</a:t>
                      </a:r>
                    </a:p>
                  </a:txBody>
                  <a:tcPr/>
                </a:tc>
                <a:tc>
                  <a:txBody>
                    <a:bodyPr/>
                    <a:lstStyle/>
                    <a:p>
                      <a:pPr algn="ctr"/>
                      <a:r>
                        <a:rPr lang="en-US" dirty="0"/>
                        <a:t>Joanna Peak</a:t>
                      </a:r>
                    </a:p>
                    <a:p>
                      <a:pPr algn="ctr"/>
                      <a:r>
                        <a:rPr lang="en-US" dirty="0">
                          <a:hlinkClick r:id="rId5"/>
                        </a:rPr>
                        <a:t>Joanna_peak@uhc.com</a:t>
                      </a:r>
                      <a:endParaRPr lang="en-US" dirty="0"/>
                    </a:p>
                  </a:txBody>
                  <a:tcPr/>
                </a:tc>
                <a:extLst>
                  <a:ext uri="{0D108BD9-81ED-4DB2-BD59-A6C34878D82A}">
                    <a16:rowId xmlns:a16="http://schemas.microsoft.com/office/drawing/2014/main" val="3795488883"/>
                  </a:ext>
                </a:extLst>
              </a:tr>
              <a:tr h="370840">
                <a:tc>
                  <a:txBody>
                    <a:bodyPr/>
                    <a:lstStyle/>
                    <a:p>
                      <a:pPr algn="ctr"/>
                      <a:r>
                        <a:rPr lang="en-US" dirty="0"/>
                        <a:t>Service Coordination General Mailbox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in_service_coordination@uhc.com</a:t>
                      </a:r>
                    </a:p>
                  </a:txBody>
                  <a:tcPr/>
                </a:tc>
                <a:extLst>
                  <a:ext uri="{0D108BD9-81ED-4DB2-BD59-A6C34878D82A}">
                    <a16:rowId xmlns:a16="http://schemas.microsoft.com/office/drawing/2014/main" val="1110774151"/>
                  </a:ext>
                </a:extLst>
              </a:tr>
            </a:tbl>
          </a:graphicData>
        </a:graphic>
      </p:graphicFrame>
    </p:spTree>
    <p:extLst>
      <p:ext uri="{BB962C8B-B14F-4D97-AF65-F5344CB8AC3E}">
        <p14:creationId xmlns:p14="http://schemas.microsoft.com/office/powerpoint/2010/main" val="2432099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8A79E23-4155-F275-59C5-CE8444C9C6C8}"/>
              </a:ext>
            </a:extLst>
          </p:cNvPr>
          <p:cNvSpPr>
            <a:spLocks noGrp="1"/>
          </p:cNvSpPr>
          <p:nvPr>
            <p:ph type="ftr" sz="quarter" idx="11"/>
          </p:nvPr>
        </p:nvSpPr>
        <p:spPr/>
        <p:txBody>
          <a:bodyPr/>
          <a:lstStyle/>
          <a:p>
            <a:r>
              <a:rPr lang="en-US"/>
              <a:t>Indiana Family and Social Services Administration</a:t>
            </a:r>
          </a:p>
        </p:txBody>
      </p:sp>
      <p:sp>
        <p:nvSpPr>
          <p:cNvPr id="5" name="Slide Number Placeholder 4">
            <a:extLst>
              <a:ext uri="{FF2B5EF4-FFF2-40B4-BE49-F238E27FC236}">
                <a16:creationId xmlns:a16="http://schemas.microsoft.com/office/drawing/2014/main" id="{7BDCF288-F900-2999-DFB5-F3C7E0940A3A}"/>
              </a:ext>
            </a:extLst>
          </p:cNvPr>
          <p:cNvSpPr>
            <a:spLocks noGrp="1"/>
          </p:cNvSpPr>
          <p:nvPr>
            <p:ph type="sldNum" sz="quarter" idx="12"/>
          </p:nvPr>
        </p:nvSpPr>
        <p:spPr/>
        <p:txBody>
          <a:bodyPr/>
          <a:lstStyle/>
          <a:p>
            <a:fld id="{DCBD9CDE-66AC-4AC4-879B-D3FD922BEE2F}" type="slidenum">
              <a:rPr lang="en-US" smtClean="0"/>
              <a:t>23</a:t>
            </a:fld>
            <a:endParaRPr lang="en-US"/>
          </a:p>
        </p:txBody>
      </p:sp>
      <p:sp>
        <p:nvSpPr>
          <p:cNvPr id="6" name="Title 7">
            <a:extLst>
              <a:ext uri="{FF2B5EF4-FFF2-40B4-BE49-F238E27FC236}">
                <a16:creationId xmlns:a16="http://schemas.microsoft.com/office/drawing/2014/main" id="{78E56788-66C8-D1E7-971A-312DB6B478B9}"/>
              </a:ext>
            </a:extLst>
          </p:cNvPr>
          <p:cNvSpPr txBox="1">
            <a:spLocks/>
          </p:cNvSpPr>
          <p:nvPr/>
        </p:nvSpPr>
        <p:spPr>
          <a:xfrm>
            <a:off x="408214" y="1775162"/>
            <a:ext cx="11316381" cy="2519252"/>
          </a:xfrm>
          <a:prstGeom prst="rect">
            <a:avLst/>
          </a:prstGeom>
        </p:spPr>
        <p:txBody>
          <a:bodyPr vert="horz" lIns="0" tIns="0" rIns="0" bIns="0" rtlCol="0" anchor="t" anchorCtr="0">
            <a:normAutofit fontScale="85000" lnSpcReduction="20000"/>
          </a:bodyPr>
          <a:lst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a:lstStyle>
          <a:p>
            <a:pPr algn="ctr"/>
            <a:r>
              <a:rPr lang="en-US" sz="6600" dirty="0"/>
              <a:t>Q &amp; A</a:t>
            </a:r>
          </a:p>
          <a:p>
            <a:pPr algn="ctr"/>
            <a:endParaRPr lang="en-US" sz="8000" dirty="0"/>
          </a:p>
          <a:p>
            <a:pPr algn="ctr"/>
            <a:br>
              <a:rPr lang="en-US" sz="8000" dirty="0"/>
            </a:br>
            <a:endParaRPr lang="en-US" dirty="0"/>
          </a:p>
        </p:txBody>
      </p:sp>
    </p:spTree>
    <p:extLst>
      <p:ext uri="{BB962C8B-B14F-4D97-AF65-F5344CB8AC3E}">
        <p14:creationId xmlns:p14="http://schemas.microsoft.com/office/powerpoint/2010/main" val="120635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F072-8683-EDD7-EF6B-C120332AF08B}"/>
              </a:ext>
            </a:extLst>
          </p:cNvPr>
          <p:cNvSpPr>
            <a:spLocks noGrp="1"/>
          </p:cNvSpPr>
          <p:nvPr>
            <p:ph type="title"/>
          </p:nvPr>
        </p:nvSpPr>
        <p:spPr>
          <a:xfrm>
            <a:off x="1523998" y="319088"/>
            <a:ext cx="10067925" cy="1009651"/>
          </a:xfrm>
        </p:spPr>
        <p:txBody>
          <a:bodyPr>
            <a:normAutofit fontScale="90000"/>
          </a:bodyPr>
          <a:lstStyle/>
          <a:p>
            <a:r>
              <a:rPr lang="en-US" dirty="0"/>
              <a:t>MCE HCBS Provider Outreach and Contracting Contacts *</a:t>
            </a:r>
          </a:p>
        </p:txBody>
      </p:sp>
      <p:sp>
        <p:nvSpPr>
          <p:cNvPr id="3" name="Content Placeholder 2">
            <a:extLst>
              <a:ext uri="{FF2B5EF4-FFF2-40B4-BE49-F238E27FC236}">
                <a16:creationId xmlns:a16="http://schemas.microsoft.com/office/drawing/2014/main" id="{3C2D9A30-00D9-6170-606E-46D18220B4AE}"/>
              </a:ext>
            </a:extLst>
          </p:cNvPr>
          <p:cNvSpPr>
            <a:spLocks noGrp="1"/>
          </p:cNvSpPr>
          <p:nvPr>
            <p:ph idx="1"/>
          </p:nvPr>
        </p:nvSpPr>
        <p:spPr>
          <a:xfrm>
            <a:off x="1576387" y="1894792"/>
            <a:ext cx="9213396" cy="4361316"/>
          </a:xfrm>
        </p:spPr>
        <p:txBody>
          <a:bodyPr>
            <a:normAutofit/>
          </a:bodyPr>
          <a:lstStyle/>
          <a:p>
            <a:r>
              <a:rPr lang="en-US" sz="2400" dirty="0">
                <a:latin typeface="+mj-lt"/>
              </a:rPr>
              <a:t>Anthem</a:t>
            </a:r>
          </a:p>
          <a:p>
            <a:pPr lvl="1"/>
            <a:r>
              <a:rPr lang="en-US" sz="2000" dirty="0">
                <a:latin typeface="+mj-lt"/>
              </a:rPr>
              <a:t>April Walton</a:t>
            </a:r>
          </a:p>
          <a:p>
            <a:pPr lvl="1"/>
            <a:r>
              <a:rPr lang="en-US" sz="2000" dirty="0">
                <a:latin typeface="+mj-lt"/>
                <a:hlinkClick r:id="rId2"/>
              </a:rPr>
              <a:t>INmltssproviderrelations@anthem.com</a:t>
            </a:r>
            <a:r>
              <a:rPr lang="en-US" sz="2000" dirty="0">
                <a:latin typeface="+mj-lt"/>
              </a:rPr>
              <a:t> </a:t>
            </a:r>
          </a:p>
          <a:p>
            <a:pPr lvl="1"/>
            <a:r>
              <a:rPr lang="en-US" sz="2000" dirty="0">
                <a:latin typeface="+mj-lt"/>
              </a:rPr>
              <a:t>219-742-5323</a:t>
            </a:r>
          </a:p>
          <a:p>
            <a:r>
              <a:rPr lang="en-US" sz="2400" dirty="0">
                <a:latin typeface="+mj-lt"/>
              </a:rPr>
              <a:t>Humana</a:t>
            </a:r>
          </a:p>
          <a:p>
            <a:pPr lvl="1"/>
            <a:r>
              <a:rPr lang="en-US" sz="2000" dirty="0">
                <a:latin typeface="+mj-lt"/>
              </a:rPr>
              <a:t>Terry King</a:t>
            </a:r>
          </a:p>
          <a:p>
            <a:pPr lvl="1"/>
            <a:r>
              <a:rPr lang="en-US" sz="2000" dirty="0">
                <a:latin typeface="+mj-lt"/>
                <a:hlinkClick r:id="rId3"/>
              </a:rPr>
              <a:t>LTSSContracting@humana.com</a:t>
            </a:r>
            <a:endParaRPr lang="en-US" sz="2000" dirty="0">
              <a:latin typeface="+mj-lt"/>
            </a:endParaRPr>
          </a:p>
          <a:p>
            <a:pPr lvl="1"/>
            <a:r>
              <a:rPr lang="en-US" sz="2000" dirty="0">
                <a:latin typeface="+mj-lt"/>
              </a:rPr>
              <a:t>866-274-5888</a:t>
            </a:r>
          </a:p>
          <a:p>
            <a:r>
              <a:rPr lang="en-US" sz="2400" dirty="0">
                <a:latin typeface="+mj-lt"/>
              </a:rPr>
              <a:t>UnitedHealthcare</a:t>
            </a:r>
          </a:p>
          <a:p>
            <a:pPr lvl="1"/>
            <a:r>
              <a:rPr lang="en-US" sz="2000" dirty="0">
                <a:latin typeface="+mj-lt"/>
              </a:rPr>
              <a:t>Dorian Trice</a:t>
            </a:r>
          </a:p>
          <a:p>
            <a:pPr lvl="1"/>
            <a:r>
              <a:rPr lang="en-US" sz="2000" dirty="0">
                <a:latin typeface="+mj-lt"/>
                <a:hlinkClick r:id="rId4"/>
              </a:rPr>
              <a:t>IN_providerservices@uhc.com</a:t>
            </a:r>
            <a:r>
              <a:rPr lang="en-US" sz="2000" dirty="0">
                <a:latin typeface="+mj-lt"/>
              </a:rPr>
              <a:t> </a:t>
            </a:r>
          </a:p>
          <a:p>
            <a:pPr lvl="1"/>
            <a:r>
              <a:rPr lang="en-US" sz="2000" dirty="0">
                <a:latin typeface="+mj-lt"/>
              </a:rPr>
              <a:t>763-361-1650</a:t>
            </a:r>
          </a:p>
        </p:txBody>
      </p:sp>
      <p:sp>
        <p:nvSpPr>
          <p:cNvPr id="4" name="Footer Placeholder 3">
            <a:extLst>
              <a:ext uri="{FF2B5EF4-FFF2-40B4-BE49-F238E27FC236}">
                <a16:creationId xmlns:a16="http://schemas.microsoft.com/office/drawing/2014/main" id="{54B32EAF-5CA7-4E04-27B2-21F5896CD61C}"/>
              </a:ext>
            </a:extLst>
          </p:cNvPr>
          <p:cNvSpPr>
            <a:spLocks noGrp="1"/>
          </p:cNvSpPr>
          <p:nvPr>
            <p:ph type="ftr" sz="quarter" idx="11"/>
          </p:nvPr>
        </p:nvSpPr>
        <p:spPr/>
        <p:txBody>
          <a:bodyPr/>
          <a:lstStyle/>
          <a:p>
            <a:r>
              <a:rPr lang="en-US" dirty="0"/>
              <a:t>Indiana Family and Social Services Administration</a:t>
            </a:r>
          </a:p>
        </p:txBody>
      </p:sp>
      <p:sp>
        <p:nvSpPr>
          <p:cNvPr id="5" name="Slide Number Placeholder 4">
            <a:extLst>
              <a:ext uri="{FF2B5EF4-FFF2-40B4-BE49-F238E27FC236}">
                <a16:creationId xmlns:a16="http://schemas.microsoft.com/office/drawing/2014/main" id="{DEA6DCA3-7574-48C1-FD5F-E90EDC3CC0E0}"/>
              </a:ext>
            </a:extLst>
          </p:cNvPr>
          <p:cNvSpPr>
            <a:spLocks noGrp="1"/>
          </p:cNvSpPr>
          <p:nvPr>
            <p:ph type="sldNum" sz="quarter" idx="12"/>
          </p:nvPr>
        </p:nvSpPr>
        <p:spPr/>
        <p:txBody>
          <a:bodyPr/>
          <a:lstStyle/>
          <a:p>
            <a:fld id="{DCBD9CDE-66AC-4AC4-879B-D3FD922BEE2F}" type="slidenum">
              <a:rPr lang="en-US" smtClean="0"/>
              <a:t>3</a:t>
            </a:fld>
            <a:endParaRPr lang="en-US" dirty="0"/>
          </a:p>
        </p:txBody>
      </p:sp>
    </p:spTree>
    <p:extLst>
      <p:ext uri="{BB962C8B-B14F-4D97-AF65-F5344CB8AC3E}">
        <p14:creationId xmlns:p14="http://schemas.microsoft.com/office/powerpoint/2010/main" val="276873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F072-8683-EDD7-EF6B-C120332AF08B}"/>
              </a:ext>
            </a:extLst>
          </p:cNvPr>
          <p:cNvSpPr>
            <a:spLocks noGrp="1"/>
          </p:cNvSpPr>
          <p:nvPr>
            <p:ph type="title"/>
          </p:nvPr>
        </p:nvSpPr>
        <p:spPr>
          <a:xfrm>
            <a:off x="1523999" y="636587"/>
            <a:ext cx="10067925" cy="1009651"/>
          </a:xfrm>
        </p:spPr>
        <p:txBody>
          <a:bodyPr>
            <a:normAutofit fontScale="90000"/>
          </a:bodyPr>
          <a:lstStyle/>
          <a:p>
            <a:r>
              <a:rPr lang="en-US" dirty="0"/>
              <a:t>Overview of Key Documents for Provider Contracting</a:t>
            </a:r>
          </a:p>
        </p:txBody>
      </p:sp>
      <p:sp>
        <p:nvSpPr>
          <p:cNvPr id="4" name="Footer Placeholder 3">
            <a:extLst>
              <a:ext uri="{FF2B5EF4-FFF2-40B4-BE49-F238E27FC236}">
                <a16:creationId xmlns:a16="http://schemas.microsoft.com/office/drawing/2014/main" id="{54B32EAF-5CA7-4E04-27B2-21F5896CD61C}"/>
              </a:ext>
            </a:extLst>
          </p:cNvPr>
          <p:cNvSpPr>
            <a:spLocks noGrp="1"/>
          </p:cNvSpPr>
          <p:nvPr>
            <p:ph type="ftr" sz="quarter" idx="11"/>
          </p:nvPr>
        </p:nvSpPr>
        <p:spPr/>
        <p:txBody>
          <a:bodyPr/>
          <a:lstStyle/>
          <a:p>
            <a:r>
              <a:rPr lang="en-US"/>
              <a:t>Indiana Family and Social Services Administration</a:t>
            </a:r>
          </a:p>
        </p:txBody>
      </p:sp>
      <p:sp>
        <p:nvSpPr>
          <p:cNvPr id="5" name="Slide Number Placeholder 4">
            <a:extLst>
              <a:ext uri="{FF2B5EF4-FFF2-40B4-BE49-F238E27FC236}">
                <a16:creationId xmlns:a16="http://schemas.microsoft.com/office/drawing/2014/main" id="{DEA6DCA3-7574-48C1-FD5F-E90EDC3CC0E0}"/>
              </a:ext>
            </a:extLst>
          </p:cNvPr>
          <p:cNvSpPr>
            <a:spLocks noGrp="1"/>
          </p:cNvSpPr>
          <p:nvPr>
            <p:ph type="sldNum" sz="quarter" idx="12"/>
          </p:nvPr>
        </p:nvSpPr>
        <p:spPr/>
        <p:txBody>
          <a:bodyPr/>
          <a:lstStyle/>
          <a:p>
            <a:fld id="{DCBD9CDE-66AC-4AC4-879B-D3FD922BEE2F}" type="slidenum">
              <a:rPr lang="en-US" smtClean="0"/>
              <a:t>4</a:t>
            </a:fld>
            <a:endParaRPr lang="en-US"/>
          </a:p>
        </p:txBody>
      </p:sp>
      <p:graphicFrame>
        <p:nvGraphicFramePr>
          <p:cNvPr id="6" name="Table 5">
            <a:extLst>
              <a:ext uri="{FF2B5EF4-FFF2-40B4-BE49-F238E27FC236}">
                <a16:creationId xmlns:a16="http://schemas.microsoft.com/office/drawing/2014/main" id="{4ED8D91B-1634-C113-56F9-4694B7EE98BE}"/>
              </a:ext>
            </a:extLst>
          </p:cNvPr>
          <p:cNvGraphicFramePr>
            <a:graphicFrameLocks noGrp="1"/>
          </p:cNvGraphicFramePr>
          <p:nvPr>
            <p:extLst>
              <p:ext uri="{D42A27DB-BD31-4B8C-83A1-F6EECF244321}">
                <p14:modId xmlns:p14="http://schemas.microsoft.com/office/powerpoint/2010/main" val="2909316275"/>
              </p:ext>
            </p:extLst>
          </p:nvPr>
        </p:nvGraphicFramePr>
        <p:xfrm>
          <a:off x="2032000" y="2408006"/>
          <a:ext cx="8127999" cy="2844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46353221"/>
                    </a:ext>
                  </a:extLst>
                </a:gridCol>
                <a:gridCol w="2709333">
                  <a:extLst>
                    <a:ext uri="{9D8B030D-6E8A-4147-A177-3AD203B41FA5}">
                      <a16:colId xmlns:a16="http://schemas.microsoft.com/office/drawing/2014/main" val="1267573206"/>
                    </a:ext>
                  </a:extLst>
                </a:gridCol>
                <a:gridCol w="2709333">
                  <a:extLst>
                    <a:ext uri="{9D8B030D-6E8A-4147-A177-3AD203B41FA5}">
                      <a16:colId xmlns:a16="http://schemas.microsoft.com/office/drawing/2014/main" val="3124276934"/>
                    </a:ext>
                  </a:extLst>
                </a:gridCol>
              </a:tblGrid>
              <a:tr h="370840">
                <a:tc>
                  <a:txBody>
                    <a:bodyPr/>
                    <a:lstStyle/>
                    <a:p>
                      <a:r>
                        <a:rPr lang="en-US" dirty="0"/>
                        <a:t>Anthem</a:t>
                      </a:r>
                    </a:p>
                  </a:txBody>
                  <a:tcPr/>
                </a:tc>
                <a:tc>
                  <a:txBody>
                    <a:bodyPr/>
                    <a:lstStyle/>
                    <a:p>
                      <a:r>
                        <a:rPr lang="en-US" dirty="0"/>
                        <a:t>Humana</a:t>
                      </a:r>
                    </a:p>
                  </a:txBody>
                  <a:tcPr/>
                </a:tc>
                <a:tc>
                  <a:txBody>
                    <a:bodyPr/>
                    <a:lstStyle/>
                    <a:p>
                      <a:r>
                        <a:rPr lang="en-US" dirty="0"/>
                        <a:t>UHC</a:t>
                      </a:r>
                    </a:p>
                  </a:txBody>
                  <a:tcPr/>
                </a:tc>
                <a:extLst>
                  <a:ext uri="{0D108BD9-81ED-4DB2-BD59-A6C34878D82A}">
                    <a16:rowId xmlns:a16="http://schemas.microsoft.com/office/drawing/2014/main" val="2516335665"/>
                  </a:ext>
                </a:extLst>
              </a:tr>
              <a:tr h="370840">
                <a:tc gridSpan="3">
                  <a:txBody>
                    <a:bodyPr/>
                    <a:lstStyle/>
                    <a:p>
                      <a:pPr algn="ctr"/>
                      <a:r>
                        <a:rPr lang="en-US" dirty="0"/>
                        <a:t>All MCEs required a completed digital application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83376712"/>
                  </a:ext>
                </a:extLst>
              </a:tr>
              <a:tr h="370840">
                <a:tc>
                  <a:txBody>
                    <a:bodyPr/>
                    <a:lstStyle/>
                    <a:p>
                      <a:pPr marL="285750" indent="-285750" algn="l">
                        <a:buFont typeface="Arial" panose="020B0604020202020204" pitchFamily="34" charset="0"/>
                        <a:buChar char="•"/>
                      </a:pPr>
                      <a:r>
                        <a:rPr lang="en-US" dirty="0"/>
                        <a:t>Required documents</a:t>
                      </a:r>
                    </a:p>
                    <a:p>
                      <a:pPr marL="574675" lvl="1" indent="-292100" algn="l">
                        <a:buFont typeface="Arial" panose="020B0604020202020204" pitchFamily="34" charset="0"/>
                        <a:buChar char="•"/>
                      </a:pPr>
                      <a:r>
                        <a:rPr lang="en-US" sz="1600" dirty="0"/>
                        <a:t>W-9</a:t>
                      </a:r>
                    </a:p>
                    <a:p>
                      <a:pPr marL="574675" lvl="1" indent="-292100" algn="l">
                        <a:buFont typeface="Arial" panose="020B0604020202020204" pitchFamily="34" charset="0"/>
                        <a:buChar char="•"/>
                      </a:pPr>
                      <a:r>
                        <a:rPr lang="en-US" sz="1600" dirty="0"/>
                        <a:t>Copy of Division of Aging certification</a:t>
                      </a:r>
                    </a:p>
                    <a:p>
                      <a:pPr marL="574675" lvl="1" indent="-292100" algn="l">
                        <a:buFont typeface="Arial" panose="020B0604020202020204" pitchFamily="34" charset="0"/>
                        <a:buChar char="•"/>
                      </a:pPr>
                      <a:r>
                        <a:rPr lang="en-US" sz="1600" dirty="0"/>
                        <a:t>Copy of current Certificate of Insurance (COI)</a:t>
                      </a:r>
                    </a:p>
                    <a:p>
                      <a:endParaRPr lang="en-US" dirty="0"/>
                    </a:p>
                  </a:txBody>
                  <a:tcPr/>
                </a:tc>
                <a:tc>
                  <a:txBody>
                    <a:bodyPr/>
                    <a:lstStyle/>
                    <a:p>
                      <a:pPr marL="285750" indent="-285750" algn="l">
                        <a:buFont typeface="Arial" panose="020B0604020202020204" pitchFamily="34" charset="0"/>
                        <a:buChar char="•"/>
                      </a:pPr>
                      <a:r>
                        <a:rPr lang="en-US" dirty="0"/>
                        <a:t>Required documents</a:t>
                      </a:r>
                    </a:p>
                    <a:p>
                      <a:pPr marL="574675" lvl="1" indent="-292100" algn="l">
                        <a:buFont typeface="Arial" panose="020B0604020202020204" pitchFamily="34" charset="0"/>
                        <a:buChar char="•"/>
                      </a:pPr>
                      <a:r>
                        <a:rPr lang="en-US" sz="1600" dirty="0"/>
                        <a:t>W-9</a:t>
                      </a:r>
                    </a:p>
                    <a:p>
                      <a:pPr marL="574675" lvl="1" indent="-292100" algn="l">
                        <a:buFont typeface="Arial" panose="020B0604020202020204" pitchFamily="34" charset="0"/>
                        <a:buChar char="•"/>
                      </a:pPr>
                      <a:r>
                        <a:rPr lang="en-US" sz="1600" dirty="0"/>
                        <a:t>Copy of Division of Aging certification </a:t>
                      </a:r>
                    </a:p>
                    <a:p>
                      <a:pPr marL="574675" lvl="1" indent="-292100" algn="l">
                        <a:buFont typeface="Arial" panose="020B0604020202020204" pitchFamily="34" charset="0"/>
                        <a:buChar char="•"/>
                      </a:pPr>
                      <a:r>
                        <a:rPr lang="en-US" sz="1600" dirty="0"/>
                        <a:t>License if applicable</a:t>
                      </a:r>
                    </a:p>
                    <a:p>
                      <a:endParaRPr lang="en-US" dirty="0"/>
                    </a:p>
                  </a:txBody>
                  <a:tcPr/>
                </a:tc>
                <a:tc>
                  <a:txBody>
                    <a:bodyPr/>
                    <a:lstStyle/>
                    <a:p>
                      <a:pPr marL="285750" indent="-285750" algn="l">
                        <a:buFont typeface="Arial" panose="020B0604020202020204" pitchFamily="34" charset="0"/>
                        <a:buChar char="•"/>
                      </a:pPr>
                      <a:r>
                        <a:rPr lang="en-US" dirty="0"/>
                        <a:t>Required documents</a:t>
                      </a:r>
                    </a:p>
                    <a:p>
                      <a:pPr marL="574675" lvl="1" indent="-292100" algn="l">
                        <a:buFont typeface="Arial" panose="020B0604020202020204" pitchFamily="34" charset="0"/>
                        <a:buChar char="•"/>
                      </a:pPr>
                      <a:r>
                        <a:rPr lang="en-US" sz="1600" dirty="0"/>
                        <a:t>W-9</a:t>
                      </a:r>
                    </a:p>
                    <a:p>
                      <a:pPr marL="574675" lvl="1" indent="-292100" algn="l">
                        <a:buFont typeface="Arial" panose="020B0604020202020204" pitchFamily="34" charset="0"/>
                        <a:buChar char="•"/>
                      </a:pPr>
                      <a:r>
                        <a:rPr lang="en-US" sz="1600" dirty="0"/>
                        <a:t>Copy of Division of Aging certification </a:t>
                      </a:r>
                    </a:p>
                    <a:p>
                      <a:pPr marL="574675" lvl="1" indent="-292100" algn="l">
                        <a:buFont typeface="Arial" panose="020B0604020202020204" pitchFamily="34" charset="0"/>
                        <a:buChar char="•"/>
                      </a:pPr>
                      <a:r>
                        <a:rPr lang="en-US" sz="1600" dirty="0"/>
                        <a:t>Copy of IRS letter with EIN and Business Name</a:t>
                      </a:r>
                    </a:p>
                    <a:p>
                      <a:endParaRPr lang="en-US" dirty="0"/>
                    </a:p>
                  </a:txBody>
                  <a:tcPr/>
                </a:tc>
                <a:extLst>
                  <a:ext uri="{0D108BD9-81ED-4DB2-BD59-A6C34878D82A}">
                    <a16:rowId xmlns:a16="http://schemas.microsoft.com/office/drawing/2014/main" val="4248453565"/>
                  </a:ext>
                </a:extLst>
              </a:tr>
            </a:tbl>
          </a:graphicData>
        </a:graphic>
      </p:graphicFrame>
      <p:sp>
        <p:nvSpPr>
          <p:cNvPr id="3" name="TextBox 2">
            <a:extLst>
              <a:ext uri="{FF2B5EF4-FFF2-40B4-BE49-F238E27FC236}">
                <a16:creationId xmlns:a16="http://schemas.microsoft.com/office/drawing/2014/main" id="{15C3199E-F6E2-FBD9-9583-67518FF63BC9}"/>
              </a:ext>
            </a:extLst>
          </p:cNvPr>
          <p:cNvSpPr txBox="1"/>
          <p:nvPr/>
        </p:nvSpPr>
        <p:spPr>
          <a:xfrm>
            <a:off x="2131620" y="1941463"/>
            <a:ext cx="5047013" cy="369332"/>
          </a:xfrm>
          <a:prstGeom prst="rect">
            <a:avLst/>
          </a:prstGeom>
          <a:noFill/>
        </p:spPr>
        <p:txBody>
          <a:bodyPr wrap="square" rtlCol="0">
            <a:spAutoFit/>
          </a:bodyPr>
          <a:lstStyle/>
          <a:p>
            <a:r>
              <a:rPr lang="en-US" dirty="0"/>
              <a:t>Contract Overview: </a:t>
            </a:r>
          </a:p>
        </p:txBody>
      </p:sp>
    </p:spTree>
    <p:extLst>
      <p:ext uri="{BB962C8B-B14F-4D97-AF65-F5344CB8AC3E}">
        <p14:creationId xmlns:p14="http://schemas.microsoft.com/office/powerpoint/2010/main" val="104639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FCE3-BB2D-5D90-F2DC-AF0D3BD339BA}"/>
              </a:ext>
            </a:extLst>
          </p:cNvPr>
          <p:cNvSpPr>
            <a:spLocks noGrp="1"/>
          </p:cNvSpPr>
          <p:nvPr>
            <p:ph type="title"/>
          </p:nvPr>
        </p:nvSpPr>
        <p:spPr/>
        <p:txBody>
          <a:bodyPr/>
          <a:lstStyle/>
          <a:p>
            <a:r>
              <a:rPr lang="en-US" dirty="0"/>
              <a:t>Overview of Provider Portals</a:t>
            </a:r>
          </a:p>
        </p:txBody>
      </p:sp>
      <p:sp>
        <p:nvSpPr>
          <p:cNvPr id="3" name="Content Placeholder 2">
            <a:extLst>
              <a:ext uri="{FF2B5EF4-FFF2-40B4-BE49-F238E27FC236}">
                <a16:creationId xmlns:a16="http://schemas.microsoft.com/office/drawing/2014/main" id="{6594F381-F002-5664-ECAC-F8A14A4DB4D5}"/>
              </a:ext>
            </a:extLst>
          </p:cNvPr>
          <p:cNvSpPr>
            <a:spLocks noGrp="1"/>
          </p:cNvSpPr>
          <p:nvPr>
            <p:ph idx="1"/>
          </p:nvPr>
        </p:nvSpPr>
        <p:spPr>
          <a:xfrm>
            <a:off x="1578428" y="2128611"/>
            <a:ext cx="10067924" cy="3679371"/>
          </a:xfrm>
        </p:spPr>
        <p:txBody>
          <a:bodyPr/>
          <a:lstStyle/>
          <a:p>
            <a:r>
              <a:rPr lang="en-US" dirty="0"/>
              <a:t>Both Anthem and Humana use Availity (</a:t>
            </a:r>
            <a:r>
              <a:rPr lang="en-US" dirty="0">
                <a:hlinkClick r:id="rId2"/>
              </a:rPr>
              <a:t>www.availity.com</a:t>
            </a:r>
            <a:r>
              <a:rPr lang="en-US" dirty="0"/>
              <a:t>)</a:t>
            </a:r>
          </a:p>
          <a:p>
            <a:r>
              <a:rPr lang="en-US" dirty="0"/>
              <a:t>UnitedHealthcare uses a proprietary system, UnitedHealthcare Provider Portal.</a:t>
            </a:r>
          </a:p>
          <a:p>
            <a:r>
              <a:rPr lang="en-US" dirty="0"/>
              <a:t>All have the following capabilities:</a:t>
            </a:r>
          </a:p>
          <a:p>
            <a:pPr lvl="1"/>
            <a:r>
              <a:rPr lang="en-US" dirty="0"/>
              <a:t>View Service authorizations</a:t>
            </a:r>
          </a:p>
          <a:p>
            <a:pPr lvl="1"/>
            <a:r>
              <a:rPr lang="en-US" dirty="0"/>
              <a:t>Claims submission</a:t>
            </a:r>
          </a:p>
          <a:p>
            <a:pPr lvl="1"/>
            <a:r>
              <a:rPr lang="en-US" dirty="0"/>
              <a:t>Remittance advice download</a:t>
            </a:r>
          </a:p>
          <a:p>
            <a:pPr lvl="1"/>
            <a:r>
              <a:rPr lang="en-US" dirty="0"/>
              <a:t>Provider profile management </a:t>
            </a:r>
          </a:p>
        </p:txBody>
      </p:sp>
      <p:sp>
        <p:nvSpPr>
          <p:cNvPr id="4" name="Footer Placeholder 3">
            <a:extLst>
              <a:ext uri="{FF2B5EF4-FFF2-40B4-BE49-F238E27FC236}">
                <a16:creationId xmlns:a16="http://schemas.microsoft.com/office/drawing/2014/main" id="{D8A79E23-4155-F275-59C5-CE8444C9C6C8}"/>
              </a:ext>
            </a:extLst>
          </p:cNvPr>
          <p:cNvSpPr>
            <a:spLocks noGrp="1"/>
          </p:cNvSpPr>
          <p:nvPr>
            <p:ph type="ftr" sz="quarter" idx="11"/>
          </p:nvPr>
        </p:nvSpPr>
        <p:spPr/>
        <p:txBody>
          <a:bodyPr/>
          <a:lstStyle/>
          <a:p>
            <a:r>
              <a:rPr lang="en-US"/>
              <a:t>Indiana Family and Social Services Administration</a:t>
            </a:r>
          </a:p>
        </p:txBody>
      </p:sp>
      <p:sp>
        <p:nvSpPr>
          <p:cNvPr id="5" name="Slide Number Placeholder 4">
            <a:extLst>
              <a:ext uri="{FF2B5EF4-FFF2-40B4-BE49-F238E27FC236}">
                <a16:creationId xmlns:a16="http://schemas.microsoft.com/office/drawing/2014/main" id="{7BDCF288-F900-2999-DFB5-F3C7E0940A3A}"/>
              </a:ext>
            </a:extLst>
          </p:cNvPr>
          <p:cNvSpPr>
            <a:spLocks noGrp="1"/>
          </p:cNvSpPr>
          <p:nvPr>
            <p:ph type="sldNum" sz="quarter" idx="12"/>
          </p:nvPr>
        </p:nvSpPr>
        <p:spPr/>
        <p:txBody>
          <a:bodyPr/>
          <a:lstStyle/>
          <a:p>
            <a:fld id="{DCBD9CDE-66AC-4AC4-879B-D3FD922BEE2F}" type="slidenum">
              <a:rPr lang="en-US" smtClean="0"/>
              <a:t>5</a:t>
            </a:fld>
            <a:endParaRPr lang="en-US"/>
          </a:p>
        </p:txBody>
      </p:sp>
    </p:spTree>
    <p:extLst>
      <p:ext uri="{BB962C8B-B14F-4D97-AF65-F5344CB8AC3E}">
        <p14:creationId xmlns:p14="http://schemas.microsoft.com/office/powerpoint/2010/main" val="189553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591C-E400-77B7-D3B4-DB74DC0F1445}"/>
              </a:ext>
            </a:extLst>
          </p:cNvPr>
          <p:cNvSpPr>
            <a:spLocks noGrp="1"/>
          </p:cNvSpPr>
          <p:nvPr>
            <p:ph type="title"/>
          </p:nvPr>
        </p:nvSpPr>
        <p:spPr>
          <a:xfrm>
            <a:off x="1576388" y="561977"/>
            <a:ext cx="10249850" cy="841950"/>
          </a:xfrm>
        </p:spPr>
        <p:txBody>
          <a:bodyPr>
            <a:normAutofit/>
          </a:bodyPr>
          <a:lstStyle/>
          <a:p>
            <a:r>
              <a:rPr lang="en-US" sz="4400" dirty="0">
                <a:solidFill>
                  <a:schemeClr val="accent4"/>
                </a:solidFill>
              </a:rPr>
              <a:t>How to Register for Availity</a:t>
            </a:r>
          </a:p>
        </p:txBody>
      </p:sp>
      <p:sp>
        <p:nvSpPr>
          <p:cNvPr id="3" name="Slide Number Placeholder 2">
            <a:extLst>
              <a:ext uri="{FF2B5EF4-FFF2-40B4-BE49-F238E27FC236}">
                <a16:creationId xmlns:a16="http://schemas.microsoft.com/office/drawing/2014/main" id="{982347A2-20B5-7B5A-BE88-7FE4AE58B576}"/>
              </a:ext>
            </a:extLst>
          </p:cNvPr>
          <p:cNvSpPr>
            <a:spLocks noGrp="1"/>
          </p:cNvSpPr>
          <p:nvPr>
            <p:ph type="sldNum" sz="quarter" idx="12"/>
          </p:nvPr>
        </p:nvSpPr>
        <p:spPr/>
        <p:txBody>
          <a:bodyPr/>
          <a:lstStyle/>
          <a:p>
            <a:fld id="{E1B9BB50-1CF7-D048-8262-B3B03613F80F}" type="slidenum">
              <a:rPr lang="en-US" smtClean="0"/>
              <a:pPr/>
              <a:t>6</a:t>
            </a:fld>
            <a:endParaRPr lang="en-US"/>
          </a:p>
        </p:txBody>
      </p:sp>
      <p:sp>
        <p:nvSpPr>
          <p:cNvPr id="4" name="Text Placeholder 3">
            <a:extLst>
              <a:ext uri="{FF2B5EF4-FFF2-40B4-BE49-F238E27FC236}">
                <a16:creationId xmlns:a16="http://schemas.microsoft.com/office/drawing/2014/main" id="{995AB999-7F6F-91A8-7E74-2C77BC6DF75A}"/>
              </a:ext>
            </a:extLst>
          </p:cNvPr>
          <p:cNvSpPr>
            <a:spLocks noGrp="1"/>
          </p:cNvSpPr>
          <p:nvPr>
            <p:ph type="body" sz="quarter" idx="13"/>
          </p:nvPr>
        </p:nvSpPr>
        <p:spPr>
          <a:xfrm>
            <a:off x="1576387" y="1523618"/>
            <a:ext cx="10474036" cy="4555694"/>
          </a:xfrm>
        </p:spPr>
        <p:txBody>
          <a:bodyPr/>
          <a:lstStyle/>
          <a:p>
            <a:r>
              <a:rPr lang="en-US" sz="2400" dirty="0">
                <a:latin typeface="+mj-lt"/>
              </a:rPr>
              <a:t>Both Anthem and Humana use Availity.</a:t>
            </a:r>
          </a:p>
          <a:p>
            <a:r>
              <a:rPr lang="en-US" sz="2400" dirty="0">
                <a:latin typeface="+mj-lt"/>
              </a:rPr>
              <a:t>Providers who are new to Availity can initiate registration on Availity Essentials at </a:t>
            </a:r>
            <a:r>
              <a:rPr lang="en-US" sz="2400" b="1" u="sng" dirty="0">
                <a:solidFill>
                  <a:srgbClr val="0079C2"/>
                </a:solidFill>
                <a:effectLst/>
                <a:latin typeface="+mj-lt"/>
                <a:ea typeface="Times New Roman" panose="02020603050405020304" pitchFamily="18" charset="0"/>
                <a:hlinkClick r:id="rId3"/>
              </a:rPr>
              <a:t>Availity.com</a:t>
            </a:r>
            <a:r>
              <a:rPr lang="en-US" sz="2400" b="1" u="sng" dirty="0">
                <a:solidFill>
                  <a:srgbClr val="0079C2"/>
                </a:solidFill>
                <a:effectLst/>
                <a:latin typeface="+mj-lt"/>
                <a:ea typeface="Times New Roman" panose="02020603050405020304" pitchFamily="18" charset="0"/>
              </a:rPr>
              <a:t>.  </a:t>
            </a:r>
          </a:p>
          <a:p>
            <a:r>
              <a:rPr lang="en-US" sz="2400" dirty="0">
                <a:latin typeface="+mj-lt"/>
              </a:rPr>
              <a:t>All Providers start the registration process by navigating to Availity.com and Selecting “get started” from the top right corner of the Availity website screen.</a:t>
            </a:r>
          </a:p>
          <a:p>
            <a:endParaRPr lang="en-US" dirty="0"/>
          </a:p>
        </p:txBody>
      </p:sp>
      <p:pic>
        <p:nvPicPr>
          <p:cNvPr id="7" name="Picture 6">
            <a:extLst>
              <a:ext uri="{FF2B5EF4-FFF2-40B4-BE49-F238E27FC236}">
                <a16:creationId xmlns:a16="http://schemas.microsoft.com/office/drawing/2014/main" id="{E3875DE2-822B-150C-2C07-666E0850B35C}"/>
              </a:ext>
            </a:extLst>
          </p:cNvPr>
          <p:cNvPicPr>
            <a:picLocks noChangeAspect="1"/>
          </p:cNvPicPr>
          <p:nvPr/>
        </p:nvPicPr>
        <p:blipFill rotWithShape="1">
          <a:blip r:embed="rId4"/>
          <a:srcRect t="9436" b="37781"/>
          <a:stretch/>
        </p:blipFill>
        <p:spPr>
          <a:xfrm>
            <a:off x="1840479" y="3801465"/>
            <a:ext cx="6297887" cy="2226616"/>
          </a:xfrm>
          <a:prstGeom prst="rect">
            <a:avLst/>
          </a:prstGeom>
        </p:spPr>
      </p:pic>
      <p:pic>
        <p:nvPicPr>
          <p:cNvPr id="8" name="Picture 7">
            <a:extLst>
              <a:ext uri="{FF2B5EF4-FFF2-40B4-BE49-F238E27FC236}">
                <a16:creationId xmlns:a16="http://schemas.microsoft.com/office/drawing/2014/main" id="{9C461F58-2048-D787-7E42-E1AE7E7B5B3E}"/>
              </a:ext>
            </a:extLst>
          </p:cNvPr>
          <p:cNvPicPr>
            <a:picLocks noChangeAspect="1"/>
          </p:cNvPicPr>
          <p:nvPr/>
        </p:nvPicPr>
        <p:blipFill>
          <a:blip r:embed="rId5"/>
          <a:stretch>
            <a:fillRect/>
          </a:stretch>
        </p:blipFill>
        <p:spPr>
          <a:xfrm>
            <a:off x="9201708" y="3820319"/>
            <a:ext cx="2632423" cy="829173"/>
          </a:xfrm>
          <a:prstGeom prst="rect">
            <a:avLst/>
          </a:prstGeom>
        </p:spPr>
      </p:pic>
      <p:cxnSp>
        <p:nvCxnSpPr>
          <p:cNvPr id="10" name="Straight Arrow Connector 9">
            <a:extLst>
              <a:ext uri="{FF2B5EF4-FFF2-40B4-BE49-F238E27FC236}">
                <a16:creationId xmlns:a16="http://schemas.microsoft.com/office/drawing/2014/main" id="{F9BCA839-5850-27C5-D888-58D28611600C}"/>
              </a:ext>
            </a:extLst>
          </p:cNvPr>
          <p:cNvCxnSpPr>
            <a:cxnSpLocks/>
          </p:cNvCxnSpPr>
          <p:nvPr/>
        </p:nvCxnSpPr>
        <p:spPr>
          <a:xfrm flipV="1">
            <a:off x="8278704" y="4224472"/>
            <a:ext cx="802717" cy="348791"/>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7606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creenshot of a computer&#10;&#10;Description automatically generated">
            <a:extLst>
              <a:ext uri="{FF2B5EF4-FFF2-40B4-BE49-F238E27FC236}">
                <a16:creationId xmlns:a16="http://schemas.microsoft.com/office/drawing/2014/main" id="{02099918-70FF-F1ED-0E75-5D325F617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373" y="2876089"/>
            <a:ext cx="6412981" cy="34802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4FFCFD-2971-3003-85D3-5F2236E43457}"/>
              </a:ext>
            </a:extLst>
          </p:cNvPr>
          <p:cNvSpPr>
            <a:spLocks noGrp="1"/>
          </p:cNvSpPr>
          <p:nvPr>
            <p:ph type="title"/>
          </p:nvPr>
        </p:nvSpPr>
        <p:spPr>
          <a:xfrm>
            <a:off x="1480007" y="639761"/>
            <a:ext cx="10346228" cy="914400"/>
          </a:xfrm>
        </p:spPr>
        <p:txBody>
          <a:bodyPr>
            <a:normAutofit/>
          </a:bodyPr>
          <a:lstStyle/>
          <a:p>
            <a:r>
              <a:rPr lang="en-US" sz="3200" dirty="0">
                <a:solidFill>
                  <a:schemeClr val="accent4"/>
                </a:solidFill>
              </a:rPr>
              <a:t>Atypical Provider Organizations </a:t>
            </a:r>
          </a:p>
        </p:txBody>
      </p:sp>
      <p:sp>
        <p:nvSpPr>
          <p:cNvPr id="3" name="Slide Number Placeholder 2">
            <a:extLst>
              <a:ext uri="{FF2B5EF4-FFF2-40B4-BE49-F238E27FC236}">
                <a16:creationId xmlns:a16="http://schemas.microsoft.com/office/drawing/2014/main" id="{888B9C7A-D8AD-2D52-3BDD-4262903EFA00}"/>
              </a:ext>
            </a:extLst>
          </p:cNvPr>
          <p:cNvSpPr>
            <a:spLocks noGrp="1"/>
          </p:cNvSpPr>
          <p:nvPr>
            <p:ph type="sldNum" sz="quarter" idx="12"/>
          </p:nvPr>
        </p:nvSpPr>
        <p:spPr/>
        <p:txBody>
          <a:bodyPr/>
          <a:lstStyle/>
          <a:p>
            <a:fld id="{E1B9BB50-1CF7-D048-8262-B3B03613F80F}" type="slidenum">
              <a:rPr lang="en-US" smtClean="0"/>
              <a:pPr/>
              <a:t>7</a:t>
            </a:fld>
            <a:endParaRPr lang="en-US"/>
          </a:p>
        </p:txBody>
      </p:sp>
      <p:sp>
        <p:nvSpPr>
          <p:cNvPr id="4" name="Text Placeholder 3">
            <a:extLst>
              <a:ext uri="{FF2B5EF4-FFF2-40B4-BE49-F238E27FC236}">
                <a16:creationId xmlns:a16="http://schemas.microsoft.com/office/drawing/2014/main" id="{35730163-BDA2-6751-499D-BD3AE2705605}"/>
              </a:ext>
            </a:extLst>
          </p:cNvPr>
          <p:cNvSpPr>
            <a:spLocks noGrp="1"/>
          </p:cNvSpPr>
          <p:nvPr>
            <p:ph type="body" sz="quarter" idx="13"/>
          </p:nvPr>
        </p:nvSpPr>
        <p:spPr>
          <a:xfrm>
            <a:off x="1319751" y="1294947"/>
            <a:ext cx="10096108" cy="1580467"/>
          </a:xfrm>
        </p:spPr>
        <p:txBody>
          <a:bodyPr/>
          <a:lstStyle/>
          <a:p>
            <a:pPr marL="0" indent="0">
              <a:buNone/>
            </a:pPr>
            <a:r>
              <a:rPr lang="en-US" dirty="0">
                <a:latin typeface="+mj-lt"/>
              </a:rPr>
              <a:t>Atypical providers should select the option </a:t>
            </a:r>
            <a:r>
              <a:rPr lang="en-US" b="1" dirty="0">
                <a:latin typeface="+mj-lt"/>
              </a:rPr>
              <a:t>“This organization does NOT have an NPI. </a:t>
            </a:r>
            <a:r>
              <a:rPr lang="en-US" dirty="0">
                <a:latin typeface="+mj-lt"/>
              </a:rPr>
              <a:t>This organization is an atypical provider and does not provide healthcare as defined in 45 Code of Federal Regulations (CFR) section 160.103.</a:t>
            </a:r>
          </a:p>
          <a:p>
            <a:endParaRPr lang="en-US" dirty="0"/>
          </a:p>
        </p:txBody>
      </p:sp>
      <p:cxnSp>
        <p:nvCxnSpPr>
          <p:cNvPr id="7" name="Straight Arrow Connector 6">
            <a:extLst>
              <a:ext uri="{FF2B5EF4-FFF2-40B4-BE49-F238E27FC236}">
                <a16:creationId xmlns:a16="http://schemas.microsoft.com/office/drawing/2014/main" id="{9449ACFC-552C-ABE3-86FA-B2ED63099937}"/>
              </a:ext>
            </a:extLst>
          </p:cNvPr>
          <p:cNvCxnSpPr>
            <a:cxnSpLocks/>
          </p:cNvCxnSpPr>
          <p:nvPr/>
        </p:nvCxnSpPr>
        <p:spPr>
          <a:xfrm flipV="1">
            <a:off x="4242161" y="3809615"/>
            <a:ext cx="1444461" cy="62305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4812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F8CE6-6319-AF55-A24D-88B10882557D}"/>
              </a:ext>
            </a:extLst>
          </p:cNvPr>
          <p:cNvSpPr>
            <a:spLocks noGrp="1"/>
          </p:cNvSpPr>
          <p:nvPr>
            <p:ph type="title"/>
          </p:nvPr>
        </p:nvSpPr>
        <p:spPr>
          <a:xfrm>
            <a:off x="1523999" y="681037"/>
            <a:ext cx="10067925" cy="1009651"/>
          </a:xfrm>
        </p:spPr>
        <p:txBody>
          <a:bodyPr anchor="t">
            <a:normAutofit/>
          </a:bodyPr>
          <a:lstStyle/>
          <a:p>
            <a:r>
              <a:rPr lang="en-US" sz="4000" dirty="0">
                <a:solidFill>
                  <a:schemeClr val="accent4"/>
                </a:solidFill>
              </a:rPr>
              <a:t>How to Contract with Anthem </a:t>
            </a:r>
            <a:br>
              <a:rPr lang="en-US" sz="4000" dirty="0">
                <a:solidFill>
                  <a:schemeClr val="accent4"/>
                </a:solidFill>
              </a:rPr>
            </a:br>
            <a:r>
              <a:rPr lang="en-US" sz="2700" dirty="0">
                <a:solidFill>
                  <a:schemeClr val="accent4"/>
                </a:solidFill>
              </a:rPr>
              <a:t>Digital Provider Enrollment Tool (DPE)</a:t>
            </a:r>
          </a:p>
        </p:txBody>
      </p:sp>
      <p:sp>
        <p:nvSpPr>
          <p:cNvPr id="4" name="Text Placeholder 3">
            <a:extLst>
              <a:ext uri="{FF2B5EF4-FFF2-40B4-BE49-F238E27FC236}">
                <a16:creationId xmlns:a16="http://schemas.microsoft.com/office/drawing/2014/main" id="{C22D94EC-FB78-8048-D9F5-2AD55D358234}"/>
              </a:ext>
            </a:extLst>
          </p:cNvPr>
          <p:cNvSpPr>
            <a:spLocks noGrp="1"/>
          </p:cNvSpPr>
          <p:nvPr>
            <p:ph sz="half" idx="1"/>
          </p:nvPr>
        </p:nvSpPr>
        <p:spPr>
          <a:xfrm>
            <a:off x="1523999" y="1690688"/>
            <a:ext cx="4942790" cy="4351338"/>
          </a:xfrm>
        </p:spPr>
        <p:txBody>
          <a:bodyPr anchor="t">
            <a:normAutofit/>
          </a:bodyPr>
          <a:lstStyle/>
          <a:p>
            <a:pPr>
              <a:spcBef>
                <a:spcPts val="600"/>
              </a:spcBef>
            </a:pPr>
            <a:r>
              <a:rPr lang="en-US" sz="2200" dirty="0"/>
              <a:t>LTSS providers, including atypical providers who do not have a National Provider Identifier (NPI), wishing to participate in the Indiana Pathways for Aging Program with Anthem Blue Cross Blue Shield can apply digitally by utilizing our automated Digital Provider Enrollment tool hosted on the Availity Portal.</a:t>
            </a:r>
          </a:p>
          <a:p>
            <a:pPr>
              <a:spcBef>
                <a:spcPts val="600"/>
              </a:spcBef>
            </a:pPr>
            <a:r>
              <a:rPr lang="en-US" sz="2200" dirty="0"/>
              <a:t>The tool is available by selecting the “Provider Enrollment” square on the Anthem Payer Space page.</a:t>
            </a:r>
          </a:p>
          <a:p>
            <a:endParaRPr lang="en-US" sz="2400" dirty="0"/>
          </a:p>
        </p:txBody>
      </p:sp>
      <p:sp>
        <p:nvSpPr>
          <p:cNvPr id="14" name="Footer Placeholder 4">
            <a:extLst>
              <a:ext uri="{FF2B5EF4-FFF2-40B4-BE49-F238E27FC236}">
                <a16:creationId xmlns:a16="http://schemas.microsoft.com/office/drawing/2014/main" id="{E1B0F44A-A43D-64A4-5380-40DAC4DAE027}"/>
              </a:ext>
            </a:extLst>
          </p:cNvPr>
          <p:cNvSpPr>
            <a:spLocks noGrp="1"/>
          </p:cNvSpPr>
          <p:nvPr>
            <p:ph type="ftr" sz="quarter" idx="11"/>
          </p:nvPr>
        </p:nvSpPr>
        <p:spPr>
          <a:xfrm>
            <a:off x="4038600" y="6356350"/>
            <a:ext cx="4114800" cy="365125"/>
          </a:xfrm>
        </p:spPr>
        <p:txBody>
          <a:bodyPr/>
          <a:lstStyle/>
          <a:p>
            <a:pPr>
              <a:spcAft>
                <a:spcPts val="600"/>
              </a:spcAft>
            </a:pPr>
            <a:r>
              <a:rPr lang="en-US"/>
              <a:t>Indiana Family and Social Services Administration</a:t>
            </a:r>
          </a:p>
        </p:txBody>
      </p:sp>
      <p:sp>
        <p:nvSpPr>
          <p:cNvPr id="3" name="Slide Number Placeholder 2">
            <a:extLst>
              <a:ext uri="{FF2B5EF4-FFF2-40B4-BE49-F238E27FC236}">
                <a16:creationId xmlns:a16="http://schemas.microsoft.com/office/drawing/2014/main" id="{CA7139E8-0CC3-7813-3E14-7D079E2A1EE4}"/>
              </a:ext>
            </a:extLst>
          </p:cNvPr>
          <p:cNvSpPr>
            <a:spLocks noGrp="1"/>
          </p:cNvSpPr>
          <p:nvPr>
            <p:ph type="sldNum" sz="quarter" idx="12"/>
          </p:nvPr>
        </p:nvSpPr>
        <p:spPr>
          <a:xfrm>
            <a:off x="276225" y="6356350"/>
            <a:ext cx="2600325" cy="365125"/>
          </a:xfrm>
        </p:spPr>
        <p:txBody>
          <a:bodyPr anchor="ctr">
            <a:normAutofit/>
          </a:bodyPr>
          <a:lstStyle/>
          <a:p>
            <a:pPr>
              <a:lnSpc>
                <a:spcPct val="90000"/>
              </a:lnSpc>
              <a:spcAft>
                <a:spcPts val="600"/>
              </a:spcAft>
            </a:pPr>
            <a:fld id="{E1B9BB50-1CF7-D048-8262-B3B03613F80F}" type="slidenum">
              <a:rPr lang="en-US" smtClean="0"/>
              <a:pPr>
                <a:lnSpc>
                  <a:spcPct val="90000"/>
                </a:lnSpc>
                <a:spcAft>
                  <a:spcPts val="600"/>
                </a:spcAft>
              </a:pPr>
              <a:t>8</a:t>
            </a:fld>
            <a:endParaRPr lang="en-US"/>
          </a:p>
        </p:txBody>
      </p:sp>
      <p:pic>
        <p:nvPicPr>
          <p:cNvPr id="9" name="Picture 8">
            <a:extLst>
              <a:ext uri="{FF2B5EF4-FFF2-40B4-BE49-F238E27FC236}">
                <a16:creationId xmlns:a16="http://schemas.microsoft.com/office/drawing/2014/main" id="{5739FC20-70D9-619A-ECF5-5E34CAEBFF00}"/>
              </a:ext>
            </a:extLst>
          </p:cNvPr>
          <p:cNvPicPr>
            <a:picLocks noChangeAspect="1"/>
          </p:cNvPicPr>
          <p:nvPr/>
        </p:nvPicPr>
        <p:blipFill>
          <a:blip r:embed="rId2"/>
          <a:stretch>
            <a:fillRect/>
          </a:stretch>
        </p:blipFill>
        <p:spPr>
          <a:xfrm>
            <a:off x="7219950" y="1690688"/>
            <a:ext cx="2762250" cy="3505200"/>
          </a:xfrm>
          <a:prstGeom prst="rect">
            <a:avLst/>
          </a:prstGeom>
        </p:spPr>
      </p:pic>
    </p:spTree>
    <p:extLst>
      <p:ext uri="{BB962C8B-B14F-4D97-AF65-F5344CB8AC3E}">
        <p14:creationId xmlns:p14="http://schemas.microsoft.com/office/powerpoint/2010/main" val="259612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FF4B-0B51-E856-8FBD-731C8B13EDE3}"/>
              </a:ext>
            </a:extLst>
          </p:cNvPr>
          <p:cNvSpPr>
            <a:spLocks noGrp="1"/>
          </p:cNvSpPr>
          <p:nvPr>
            <p:ph type="title"/>
          </p:nvPr>
        </p:nvSpPr>
        <p:spPr>
          <a:xfrm>
            <a:off x="1527142" y="669650"/>
            <a:ext cx="10299094" cy="914400"/>
          </a:xfrm>
        </p:spPr>
        <p:txBody>
          <a:bodyPr>
            <a:normAutofit/>
          </a:bodyPr>
          <a:lstStyle/>
          <a:p>
            <a:r>
              <a:rPr lang="en-US" sz="3600" dirty="0">
                <a:solidFill>
                  <a:schemeClr val="accent4"/>
                </a:solidFill>
              </a:rPr>
              <a:t>Anthem’s Payer Spaces</a:t>
            </a:r>
          </a:p>
        </p:txBody>
      </p:sp>
      <p:sp>
        <p:nvSpPr>
          <p:cNvPr id="3" name="Slide Number Placeholder 2">
            <a:extLst>
              <a:ext uri="{FF2B5EF4-FFF2-40B4-BE49-F238E27FC236}">
                <a16:creationId xmlns:a16="http://schemas.microsoft.com/office/drawing/2014/main" id="{77BA5CB5-1D21-85F3-8D02-5530CAFEA56C}"/>
              </a:ext>
            </a:extLst>
          </p:cNvPr>
          <p:cNvSpPr>
            <a:spLocks noGrp="1"/>
          </p:cNvSpPr>
          <p:nvPr>
            <p:ph type="sldNum" sz="quarter" idx="12"/>
          </p:nvPr>
        </p:nvSpPr>
        <p:spPr/>
        <p:txBody>
          <a:bodyPr/>
          <a:lstStyle/>
          <a:p>
            <a:fld id="{E1B9BB50-1CF7-D048-8262-B3B03613F80F}" type="slidenum">
              <a:rPr lang="en-US" smtClean="0"/>
              <a:pPr/>
              <a:t>9</a:t>
            </a:fld>
            <a:endParaRPr lang="en-US"/>
          </a:p>
        </p:txBody>
      </p:sp>
      <p:sp>
        <p:nvSpPr>
          <p:cNvPr id="4" name="Text Placeholder 3">
            <a:extLst>
              <a:ext uri="{FF2B5EF4-FFF2-40B4-BE49-F238E27FC236}">
                <a16:creationId xmlns:a16="http://schemas.microsoft.com/office/drawing/2014/main" id="{EB034368-EAD0-06F1-315C-6423E8FB3798}"/>
              </a:ext>
            </a:extLst>
          </p:cNvPr>
          <p:cNvSpPr>
            <a:spLocks noGrp="1"/>
          </p:cNvSpPr>
          <p:nvPr>
            <p:ph type="body" sz="quarter" idx="13"/>
          </p:nvPr>
        </p:nvSpPr>
        <p:spPr>
          <a:xfrm>
            <a:off x="1527142" y="1552132"/>
            <a:ext cx="4422644" cy="4813645"/>
          </a:xfrm>
        </p:spPr>
        <p:txBody>
          <a:bodyPr/>
          <a:lstStyle/>
          <a:p>
            <a:r>
              <a:rPr lang="en-US" sz="2400" dirty="0">
                <a:latin typeface="+mj-lt"/>
              </a:rPr>
              <a:t>Payer Spaces </a:t>
            </a:r>
          </a:p>
          <a:p>
            <a:r>
              <a:rPr lang="en-US" sz="2400" dirty="0">
                <a:latin typeface="+mj-lt"/>
              </a:rPr>
              <a:t>Providers can access Payer Spaces from the main Availity dashboard by selecting the payer spaces tab.</a:t>
            </a:r>
          </a:p>
          <a:p>
            <a:r>
              <a:rPr lang="en-US" sz="2400" dirty="0">
                <a:latin typeface="+mj-lt"/>
              </a:rPr>
              <a:t>Selecting the Payer Spaces tab will populate all the payers available to the provider to select from.</a:t>
            </a:r>
          </a:p>
          <a:p>
            <a:endParaRPr lang="en-US" dirty="0"/>
          </a:p>
        </p:txBody>
      </p:sp>
      <p:pic>
        <p:nvPicPr>
          <p:cNvPr id="5" name="Picture 4">
            <a:extLst>
              <a:ext uri="{FF2B5EF4-FFF2-40B4-BE49-F238E27FC236}">
                <a16:creationId xmlns:a16="http://schemas.microsoft.com/office/drawing/2014/main" id="{E38CDBE4-C272-DD9C-3CB3-1941F040A2BA}"/>
              </a:ext>
            </a:extLst>
          </p:cNvPr>
          <p:cNvPicPr>
            <a:picLocks noChangeAspect="1"/>
          </p:cNvPicPr>
          <p:nvPr/>
        </p:nvPicPr>
        <p:blipFill rotWithShape="1">
          <a:blip r:embed="rId2"/>
          <a:srcRect l="1603" r="22085"/>
          <a:stretch/>
        </p:blipFill>
        <p:spPr>
          <a:xfrm>
            <a:off x="6676689" y="1584050"/>
            <a:ext cx="4957635" cy="3689900"/>
          </a:xfrm>
          <a:prstGeom prst="rect">
            <a:avLst/>
          </a:prstGeom>
        </p:spPr>
      </p:pic>
      <p:sp>
        <p:nvSpPr>
          <p:cNvPr id="6" name="Oval 5">
            <a:extLst>
              <a:ext uri="{FF2B5EF4-FFF2-40B4-BE49-F238E27FC236}">
                <a16:creationId xmlns:a16="http://schemas.microsoft.com/office/drawing/2014/main" id="{A0E22F2A-5184-80E0-E0EC-A48F2E93A5E9}"/>
              </a:ext>
            </a:extLst>
          </p:cNvPr>
          <p:cNvSpPr/>
          <p:nvPr/>
        </p:nvSpPr>
        <p:spPr>
          <a:xfrm>
            <a:off x="9051892" y="2498450"/>
            <a:ext cx="1204471" cy="1141682"/>
          </a:xfrm>
          <a:prstGeom prst="ellipse">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854232"/>
      </p:ext>
    </p:extLst>
  </p:cSld>
  <p:clrMapOvr>
    <a:masterClrMapping/>
  </p:clrMapOvr>
</p:sld>
</file>

<file path=ppt/theme/theme1.xml><?xml version="1.0" encoding="utf-8"?>
<a:theme xmlns:a="http://schemas.openxmlformats.org/drawingml/2006/main" name="Office Theme">
  <a:themeElements>
    <a:clrScheme name="PathWays">
      <a:dk1>
        <a:sysClr val="windowText" lastClr="000000"/>
      </a:dk1>
      <a:lt1>
        <a:sysClr val="window" lastClr="FFFFFF"/>
      </a:lt1>
      <a:dk2>
        <a:srgbClr val="294221"/>
      </a:dk2>
      <a:lt2>
        <a:srgbClr val="E7E6E6"/>
      </a:lt2>
      <a:accent1>
        <a:srgbClr val="294221"/>
      </a:accent1>
      <a:accent2>
        <a:srgbClr val="70C7AD"/>
      </a:accent2>
      <a:accent3>
        <a:srgbClr val="DBA126"/>
      </a:accent3>
      <a:accent4>
        <a:srgbClr val="E0735C"/>
      </a:accent4>
      <a:accent5>
        <a:srgbClr val="943F2D"/>
      </a:accent5>
      <a:accent6>
        <a:srgbClr val="397B6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SA PathWays for Aging presentation" id="{604E8517-D78A-4B6A-AEDD-00454F24DB62}" vid="{1D170E48-EC4E-43CC-8D5F-57717D4AD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4D9654BF6D8F4AAA50E67A4BD6E9DB" ma:contentTypeVersion="5" ma:contentTypeDescription="Create a new document." ma:contentTypeScope="" ma:versionID="2073be8f0b66c66204711a9dd506e646">
  <xsd:schema xmlns:xsd="http://www.w3.org/2001/XMLSchema" xmlns:xs="http://www.w3.org/2001/XMLSchema" xmlns:p="http://schemas.microsoft.com/office/2006/metadata/properties" xmlns:ns2="2afbd0e1-49a6-4b2b-ac3d-1e5a24db9a3f" xmlns:ns3="fc89ccaa-1b23-456c-900c-abe6a1fd087d" targetNamespace="http://schemas.microsoft.com/office/2006/metadata/properties" ma:root="true" ma:fieldsID="e01fe9d61d67299fa6db0f9208c2ec52" ns2:_="" ns3:_="">
    <xsd:import namespace="2afbd0e1-49a6-4b2b-ac3d-1e5a24db9a3f"/>
    <xsd:import namespace="fc89ccaa-1b23-456c-900c-abe6a1fd08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bd0e1-49a6-4b2b-ac3d-1e5a24db9a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89ccaa-1b23-456c-900c-abe6a1fd08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F26406-B7A4-4C27-9C1F-788E1E3F025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8909A3B-2B6F-4C50-93AF-4A7D10BB42B0}">
  <ds:schemaRefs>
    <ds:schemaRef ds:uri="http://schemas.microsoft.com/sharepoint/v3/contenttype/forms"/>
  </ds:schemaRefs>
</ds:datastoreItem>
</file>

<file path=customXml/itemProps3.xml><?xml version="1.0" encoding="utf-8"?>
<ds:datastoreItem xmlns:ds="http://schemas.openxmlformats.org/officeDocument/2006/customXml" ds:itemID="{26DB0390-E0B1-4FD4-B4AB-08E50EA08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bd0e1-49a6-4b2b-ac3d-1e5a24db9a3f"/>
    <ds:schemaRef ds:uri="fc89ccaa-1b23-456c-900c-abe6a1fd08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FSSA PathWays for Aging presentation</Template>
  <TotalTime>13666</TotalTime>
  <Words>1822</Words>
  <Application>Microsoft Office PowerPoint</Application>
  <PresentationFormat>Widescreen</PresentationFormat>
  <Paragraphs>277</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Constantia</vt:lpstr>
      <vt:lpstr>Courier New</vt:lpstr>
      <vt:lpstr>Franklin Gothic Book</vt:lpstr>
      <vt:lpstr>FS Humana</vt:lpstr>
      <vt:lpstr>Office Theme</vt:lpstr>
      <vt:lpstr>MCE Joint Presentation</vt:lpstr>
      <vt:lpstr>Agenda For Meeting</vt:lpstr>
      <vt:lpstr>MCE HCBS Provider Outreach and Contracting Contacts *</vt:lpstr>
      <vt:lpstr>Overview of Key Documents for Provider Contracting</vt:lpstr>
      <vt:lpstr>Overview of Provider Portals</vt:lpstr>
      <vt:lpstr>How to Register for Availity</vt:lpstr>
      <vt:lpstr>Atypical Provider Organizations </vt:lpstr>
      <vt:lpstr>How to Contract with Anthem  Digital Provider Enrollment Tool (DPE)</vt:lpstr>
      <vt:lpstr>Anthem’s Payer Spaces</vt:lpstr>
      <vt:lpstr>Anthem’s Care Central Portal</vt:lpstr>
      <vt:lpstr>Anthem’s Digital Provider Enrollment tool dashboard </vt:lpstr>
      <vt:lpstr>Anthem’s Digital Provider Enrollment-Helpful Reminders</vt:lpstr>
      <vt:lpstr>Anthem Provider Education/Training and Outreach</vt:lpstr>
      <vt:lpstr>Your Anthem LTSS Provider Relations Team </vt:lpstr>
      <vt:lpstr>How to Contract with Humana </vt:lpstr>
      <vt:lpstr>Humana Provider Education/Outreach</vt:lpstr>
      <vt:lpstr>Humana Provider Education Team Contact Information  </vt:lpstr>
      <vt:lpstr>How to Contract with UHC </vt:lpstr>
      <vt:lpstr>Training offered by UHC</vt:lpstr>
      <vt:lpstr>One Healthcare ID</vt:lpstr>
      <vt:lpstr>Portal Dashboard-UHC</vt:lpstr>
      <vt:lpstr>UnitedHealthcare Provider Contact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Webinar]</dc:title>
  <dc:subject>Aging</dc:subject>
  <dc:creator>Conor Callahan</dc:creator>
  <cp:keywords>FSSA</cp:keywords>
  <dc:description>PathWays for Aging PowerPoint slide presentation</dc:description>
  <cp:lastModifiedBy>EEssley</cp:lastModifiedBy>
  <cp:revision>44</cp:revision>
  <dcterms:created xsi:type="dcterms:W3CDTF">2023-10-10T16:38:15Z</dcterms:created>
  <dcterms:modified xsi:type="dcterms:W3CDTF">2024-02-29T14:21:18Z</dcterms:modified>
  <cp:category>Aging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0x0101000D4D9654BF6D8F4AAA50E67A4BD6E9DB</vt:lpwstr>
  </property>
</Properties>
</file>